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49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8047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-PL"/>
              <a:t>entity references służą do definiowania znaków specjalnych, dwie podstawowo używane to &amp;lg; oraz &amp;amp; do reprezentowania znaków &lt; oraz &amp;, które mają specjalną funkcję w XML</a:t>
            </a: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-PL"/>
              <a:t>namespace declaration to ta wartość atrybutu xmlns na znaczniku greetings, określa, że cały dokument należy do tej przestrzeni nazw (wszystkie elementy zawarte w greetings dziedziczą przestrzeń nazw po nim)</a:t>
            </a: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-PL"/>
              <a:t>instrukcje przetwarzania: schemat dokumentu lub np stylesheeet XSLT (eXtensible Stylesheet Language) do przetworzenia w inny format (np. w HTML ale takze JSON (format danych dla JavaScript, popularny w interaktywnych stronach www), zwykly tekst)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-PL"/>
              <a:t>overlapping hierarchies</a:t>
            </a: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-PL"/>
              <a:t>poprawny strukturalnie (valid) oznacza, ze dokument jest zgodny ze zdefiniowaną gramatyką/schematem (ang. schema), który określa w jaki sposób można zagnieżdżać tagi (np. że &lt;body&gt; może nastąpić po &lt;front&gt; a nie przed nim</a:t>
            </a: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932557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962398" y="5870575"/>
            <a:ext cx="4893957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608957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raz panoramiczny z podpise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4732864"/>
            <a:ext cx="1013142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5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podpi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200" b="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ferta z podpisem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pl-PL" sz="8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pl-PL" sz="8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200" b="0" cap="none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87464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a nazw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2" y="3308580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200" b="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777380"/>
            <a:ext cx="10131425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a nazwy cytatu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pl-PL" sz="8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pl-PL" sz="8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200" b="0" cap="none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awda lub fałsz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3505200"/>
            <a:ext cx="10131428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cap="none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3926946" y="-1099079"/>
            <a:ext cx="3649132" cy="1013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7147150" y="2121123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2011057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3308580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799" y="4777380"/>
            <a:ext cx="1013142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cap="none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73670" y="2218266"/>
            <a:ext cx="470905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800" b="0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5800" y="28702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096003" y="22267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800" b="0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5823482" y="28702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4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648201" y="609600"/>
            <a:ext cx="6169025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85800" y="3445932"/>
            <a:ext cx="3680884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8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3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8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indent="-1714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indent="-1968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indent="-952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pl-PL" sz="4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TEI</a:t>
            </a:r>
            <a:r>
              <a:rPr lang="pl-PL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l-PL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PODSTAWOWA </a:t>
            </a:r>
            <a:br>
              <a:rPr lang="pl-PL" sz="4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STRUKTURA I  ELEMENTY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MAGDALENA TURSKA</a:t>
            </a:r>
          </a:p>
          <a:p>
            <a:pPr marL="0" marR="0" lvl="0" indent="0" algn="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@MAGDATURSKA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NIEMAL WSZYSTKO, CO TRZEBA WIDZIEĆ O </a:t>
            </a:r>
            <a:r>
              <a:rPr lang="pl-PL">
                <a:solidFill>
                  <a:srgbClr val="FF0000"/>
                </a:solidFill>
              </a:rPr>
              <a:t>XML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7549" y="2028925"/>
            <a:ext cx="10836899" cy="431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Dokument XML zawiera co najmniej jeden element (</a:t>
            </a:r>
            <a:r>
              <a:rPr lang="pl-PL" sz="2400"/>
              <a:t>węzeł początkowy, </a:t>
            </a:r>
            <a:r>
              <a:rPr lang="pl-PL" sz="2400" i="1"/>
              <a:t>root</a:t>
            </a:r>
            <a:r>
              <a:rPr lang="pl-PL" sz="2400"/>
              <a:t>)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 jest poprzedzony </a:t>
            </a:r>
            <a:r>
              <a:rPr lang="pl-PL" sz="2400"/>
              <a:t>znacznikiem (tagiem)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rozpoczynającym, i zakończony tagiem końcowym </a:t>
            </a:r>
            <a:r>
              <a:rPr lang="pl-PL" sz="24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&lt;div&gt;…&lt;/div&gt;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Zawartość elementu może być ciągiem znaków w Unicode, lub kombinacją tekstu i jednego, czy więcej elementów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 może zawierać atrybuty, składające się z </a:t>
            </a:r>
            <a:r>
              <a:rPr lang="pl-PL" sz="2400"/>
              <a:t>par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pl-PL" sz="2400" i="1"/>
              <a:t>zwa/wartość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Dokument XML może zawierać również </a:t>
            </a:r>
            <a:r>
              <a:rPr lang="pl-PL" sz="2400"/>
              <a:t>tzw.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processing instructions (instrukcje przetwarzania), komentarze oraz</a:t>
            </a:r>
            <a:r>
              <a:rPr lang="pl-PL" sz="2400" i="1"/>
              <a:t>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entity references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DOKUMENT XML musi </a:t>
            </a:r>
            <a:r>
              <a:rPr lang="pl-PL">
                <a:solidFill>
                  <a:srgbClr val="FF0000"/>
                </a:solidFill>
              </a:rPr>
              <a:t>być poprawny składniowo i może być zgodny ze schematem (np. TEI)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ELEMENTY DOKUMENTU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&lt;?xml version="1.0"?&gt;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greetings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xmlns="http://www.example.org/greetings"&gt;&lt;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type="sarcastic"&gt;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helloworld!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greetings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deklaracja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XML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deklarację przestrzeni nazw (</a:t>
            </a:r>
            <a:r>
              <a:rPr lang="pl-PL" sz="2400" i="1"/>
              <a:t>namespace declaration</a:t>
            </a:r>
            <a:r>
              <a:rPr lang="pl-PL" sz="2400"/>
              <a:t>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węzeł </a:t>
            </a:r>
            <a:r>
              <a:rPr lang="pl-PL" sz="2400"/>
              <a:t>początkowy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(root)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dokumentu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i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nne </a:t>
            </a:r>
            <a:r>
              <a:rPr lang="pl-PL" sz="2400"/>
              <a:t>węzły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ich </a:t>
            </a:r>
            <a:r>
              <a:rPr lang="pl-PL" sz="2400"/>
              <a:t>zawartość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trybuty i ich wartości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ZASADY GRY W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Dokument XML ma układ </a:t>
            </a:r>
            <a:r>
              <a:rPr lang="pl-PL" sz="222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drzewa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 jeden </a:t>
            </a:r>
            <a:r>
              <a:rPr lang="pl-PL" sz="222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węzeł </a:t>
            </a:r>
            <a:r>
              <a:rPr lang="pl-PL" sz="2220">
                <a:solidFill>
                  <a:srgbClr val="FFFF00"/>
                </a:solidFill>
              </a:rPr>
              <a:t>początkowy</a:t>
            </a:r>
            <a:r>
              <a:rPr lang="pl-PL" sz="222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220" b="0" i="1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(root, korzeń)</a:t>
            </a:r>
            <a:r>
              <a:rPr lang="pl-PL" sz="222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potencjalnie wiele </a:t>
            </a:r>
            <a:r>
              <a:rPr lang="pl-PL" sz="222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węzłów zagnieżdżonych (</a:t>
            </a:r>
            <a:r>
              <a:rPr lang="pl-PL" sz="2220" b="0" i="1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r>
              <a:rPr lang="pl-PL" sz="222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Każdy węzeł może być: 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Poddrzew</a:t>
            </a:r>
            <a:r>
              <a:rPr lang="pl-PL" sz="1850"/>
              <a:t>em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(drzew</a:t>
            </a:r>
            <a:r>
              <a:rPr lang="pl-PL" sz="1850"/>
              <a:t>em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niższego poziomu)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Pojedyncz</a:t>
            </a:r>
            <a:r>
              <a:rPr lang="pl-PL" sz="1850"/>
              <a:t>ym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5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element</a:t>
            </a:r>
            <a:r>
              <a:rPr lang="pl-PL" sz="1850">
                <a:solidFill>
                  <a:srgbClr val="FFFF00"/>
                </a:solidFill>
              </a:rPr>
              <a:t>em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(mogąc</a:t>
            </a:r>
            <a:r>
              <a:rPr lang="pl-PL" sz="1850"/>
              <a:t>ym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mieć </a:t>
            </a:r>
            <a:r>
              <a:rPr lang="pl-PL" sz="1850"/>
              <a:t>wiele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5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atrybut</a:t>
            </a:r>
            <a:r>
              <a:rPr lang="pl-PL" sz="1850">
                <a:solidFill>
                  <a:srgbClr val="FFFF00"/>
                </a:solidFill>
              </a:rPr>
              <a:t>ów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Ciąg</a:t>
            </a:r>
            <a:r>
              <a:rPr lang="pl-PL" sz="1850"/>
              <a:t>iem</a:t>
            </a:r>
            <a:r>
              <a:rPr lang="pl-PL" sz="1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5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danych tekstowych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Każdy element ma nazwę </a:t>
            </a:r>
            <a:r>
              <a:rPr lang="pl-PL" sz="222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(name) </a:t>
            </a: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ogólny identyfikator </a:t>
            </a:r>
            <a:r>
              <a:rPr lang="pl-PL" sz="222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(generic identifier)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909"/>
              <a:buFont typeface="Arial"/>
              <a:buChar char="•"/>
            </a:pPr>
            <a:r>
              <a:rPr lang="pl-PL" sz="222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elementach i atrybutach XML ważna jest rozróżnienie między wielkimi i małymi literami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WYGLĄD DRZEWA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4473417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Dokument XML jest </a:t>
            </a:r>
            <a:r>
              <a:rPr lang="pl-PL" sz="2400"/>
              <a:t>reprezentowany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jako liniowy ciąg znaków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Rozpoczyna się </a:t>
            </a:r>
            <a:r>
              <a:rPr lang="pl-PL" sz="2400"/>
              <a:t>deklaracją xml i może zawierać instrukcje przetwarzania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/>
              <a:t>(</a:t>
            </a:r>
            <a:r>
              <a:rPr lang="pl-PL" sz="2400" b="0" i="1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processing instructions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Elementy tekstu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są </a:t>
            </a:r>
            <a:r>
              <a:rPr lang="pl-PL" sz="2400"/>
              <a:t>ujęte w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>
                <a:solidFill>
                  <a:srgbClr val="FFFF00"/>
                </a:solidFill>
              </a:rPr>
              <a:t>parę znaczników: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początkowy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końcowy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Znaki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 i &amp; mają znaczenie „magiczne’ i w tekście właściwym dokumentu muszą być reprezentowane p</a:t>
            </a:r>
            <a:r>
              <a:rPr lang="pl-PL" sz="2400"/>
              <a:t>oprzez referencje: &amp;lt; oraz &amp;amp;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Komentarze </a:t>
            </a:r>
            <a:r>
              <a:rPr lang="pl-PL" sz="2400"/>
              <a:t>ujęte w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znaki &lt;!-- </a:t>
            </a:r>
            <a:r>
              <a:rPr lang="pl-PL" sz="2400"/>
              <a:t>oraz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--&gt;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Wartości 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trybut</a:t>
            </a:r>
            <a:r>
              <a:rPr lang="pl-PL" sz="2400"/>
              <a:t>ów w postaci par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name=</a:t>
            </a:r>
            <a:r>
              <a:rPr lang="pl-PL" sz="2400"/>
              <a:t>”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pl-PL" sz="2400"/>
              <a:t>”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są </a:t>
            </a:r>
            <a:r>
              <a:rPr lang="pl-PL" sz="2400"/>
              <a:t>dołączane do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znacznik</a:t>
            </a:r>
            <a:r>
              <a:rPr lang="pl-PL" sz="2400"/>
              <a:t>a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początkow</a:t>
            </a:r>
            <a:r>
              <a:rPr lang="pl-PL" sz="2400"/>
              <a:t>ego;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mogą </a:t>
            </a:r>
            <a:r>
              <a:rPr lang="pl-PL" sz="2400"/>
              <a:t>wystąpić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dowolnej kolejności; należy je rozdzielić spacjami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SKŁADNIA</a:t>
            </a:r>
            <a:r>
              <a:rPr lang="pl-PL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42269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 oznacza, że dokument ma prawidłową strukturę?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 pojedynczy węzeł </a:t>
            </a:r>
            <a:r>
              <a:rPr lang="pl-PL" sz="2400"/>
              <a:t>początkowy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(root),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którym zawiera się całość dokumentu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Każde poddrzewo jest prawidłowo zagnieżdżone wewnątrz węzła głównego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przypadku elementów/atrybutów ważne jest rozróżnienie między wielkimi i małymi literami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Otwieranie i zamykanie tagów jest obowiązkowe (z wyjątkiem przypadku połączenia tych d</a:t>
            </a:r>
            <a:r>
              <a:rPr lang="pl-PL" sz="2400"/>
              <a:t>wó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 tagów, np. &lt;pb/&gt;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Wartości atrybutów pojawiają się zawsze w cudzysłowiu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>
                <a:solidFill>
                  <a:srgbClr val="FF0000"/>
                </a:solidFill>
              </a:rPr>
              <a:t>Każdy dokument XML musi przestrzegać tych reguł (być poprawny składniowo). Może też być zgodny z pewnym schematem strukturalnym, takim jak np. TEI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SPRAWDZANIE POPRAWNOŚCI DOKUMENTU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Poprawny dokument XML jest </a:t>
            </a:r>
            <a:r>
              <a:rPr lang="pl-PL" sz="2400"/>
              <a:t>poprawny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/>
              <a:t>składniowo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zgodny z zasadami strukturalnymi, które przy znakowaniu nazywamy schematem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Schemat pozwala określić: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który element może być elementem węzła głównego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gdzie mogą pojawić się jakie elementy i atrybuty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jakie są nazwy, typy danych i </a:t>
            </a:r>
            <a:r>
              <a:rPr lang="pl-PL" sz="2400"/>
              <a:t>dopuszczalne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wartości atrybutów</a:t>
            </a: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Taki schemat pozwala sprawdzić np. że „każdy rozdział musi zaczynać się od nagłówka”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STRUKTURA TEKSTU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TEI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Wszystkie dokumenty TEI mają określoną strukturę. W kolejnej sekcji znajdzie się możliwie krótki opis różnych jej wariantów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PRZÓD POCZTÓWKI</a:t>
            </a:r>
          </a:p>
        </p:txBody>
      </p:sp>
      <p:pic>
        <p:nvPicPr>
          <p:cNvPr id="239" name="Shape 2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6208" y="2141538"/>
            <a:ext cx="5870608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TYŁ POCZTÓWKI</a:t>
            </a:r>
          </a:p>
        </p:txBody>
      </p:sp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28524" y="2141538"/>
            <a:ext cx="5845976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7739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24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LIST Z 10 STYCZNIA 1917 ROKU STRONY 1-2</a:t>
            </a:r>
            <a:r>
              <a:rPr lang="pl-PL" sz="32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2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324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3746" y="1641040"/>
            <a:ext cx="3032029" cy="473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87901" y="1641040"/>
            <a:ext cx="3032029" cy="473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ZNAKOWANIE, XML I TEI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1606162"/>
            <a:ext cx="10131425" cy="4185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Czym jest tekst? Czym jest dokument?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Czym jest 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znakowanie?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Czym jest 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znakowanie 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pl-PL" sz="2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Dlaczego jest tak istotne?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Czym jest </a:t>
            </a:r>
            <a:r>
              <a:rPr lang="pl-PL" sz="2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TEI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jak zastosować je do dokumentu?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PRZEDMOWA</a:t>
            </a:r>
            <a:b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RĘKOPIS</a:t>
            </a:r>
          </a:p>
        </p:txBody>
      </p:sp>
      <p:pic>
        <p:nvPicPr>
          <p:cNvPr id="258" name="Shape 2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5751" y="670545"/>
            <a:ext cx="4333460" cy="557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PRZEDMOWA</a:t>
            </a:r>
            <a:b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WYDANIE</a:t>
            </a:r>
          </a:p>
        </p:txBody>
      </p:sp>
      <p:pic>
        <p:nvPicPr>
          <p:cNvPr id="264" name="Shape 2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42889" y="885233"/>
            <a:ext cx="5191983" cy="528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CZERWONY KRZYŻ </a:t>
            </a:r>
            <a:b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CZY KRZYŻ ŻELAZNY</a:t>
            </a:r>
          </a:p>
        </p:txBody>
      </p:sp>
      <p:pic>
        <p:nvPicPr>
          <p:cNvPr id="270" name="Shape 2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81217" y="948842"/>
            <a:ext cx="3825459" cy="554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KUCHNIA KLUCZEM </a:t>
            </a:r>
            <a:b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DO ZWYCIĘSTWA</a:t>
            </a:r>
          </a:p>
        </p:txBody>
      </p:sp>
      <p:pic>
        <p:nvPicPr>
          <p:cNvPr id="276" name="Shape 2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13326" y="765962"/>
            <a:ext cx="3799658" cy="543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374463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 NALEŻY OZNAKOWAĆ W POWYŻSZYCH TEKSTACH?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208"/>
              <a:buFont typeface="Arial"/>
              <a:buChar char="•"/>
            </a:pPr>
            <a:r>
              <a:rPr lang="pl-PL" sz="240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Informacje związane z identyfikacją, numery stron, źródła pochodzenia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208"/>
              <a:buFont typeface="Arial"/>
              <a:buChar char="•"/>
            </a:pPr>
            <a:r>
              <a:rPr lang="pl-PL" sz="240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Elementy podziału tekstu, które mogą zawierać obraz, wiersz, kawałki prozy lub kombinację tych elementów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208"/>
              <a:buFont typeface="Arial"/>
              <a:buChar char="•"/>
            </a:pPr>
            <a:r>
              <a:rPr lang="pl-PL" sz="240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Wewnątrz elementów podziału tekstów możemy wyróżnić formalne jednostki struktury: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757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obraz, podpis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757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zwrotki, wersety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757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paragrafy</a:t>
            </a:r>
          </a:p>
          <a:p>
            <a:pPr marL="0" marR="0" lvl="2" indent="2667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208"/>
              <a:buFont typeface="Arial"/>
              <a:buChar char="•"/>
            </a:pPr>
            <a:r>
              <a:rPr lang="pl-PL" sz="240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Więcej elementów na poziomie zdania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</a:pPr>
            <a:endParaRPr sz="1295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0816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PODSTAWOWA STRUKTURA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TEI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495004" y="1691234"/>
            <a:ext cx="4897702" cy="4919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TEI 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xmlns="http://www.tei-c.org/ns/1.0"&gt;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teiHeader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&lt;!-- wymagane --&gt;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teiHeader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facsimile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&lt;!-- opcjonalne-&gt;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facsimile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sourceDoc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&lt;!-- opcjonalne--&gt;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sourceDoc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&lt;!– wymagane jeśli brak facsimile lub sourceDoc--&gt;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665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TEI</a:t>
            </a:r>
            <a:r>
              <a:rPr lang="pl-PL" sz="1665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STRUKTURA </a:t>
            </a:r>
            <a:r>
              <a:rPr lang="pl-PL">
                <a:solidFill>
                  <a:srgbClr val="FFFF00"/>
                </a:solidFill>
              </a:rPr>
              <a:t>SEKCJI</a:t>
            </a: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pl-PL">
                <a:solidFill>
                  <a:srgbClr val="FF0000"/>
                </a:solidFill>
              </a:rPr>
              <a:t>XT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831458" y="2805615"/>
            <a:ext cx="5100004" cy="1855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Opcjonalny materiał w sekcji FRONT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&lt;body&gt;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(wymagane)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Opcjonalny materiał w sekcji BACK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6529358" y="1351370"/>
            <a:ext cx="2711744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&lt;!-- opcjonalne--&gt;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&lt;!-- wymagane--&gt;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1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&lt;!-- opcjonalne--&gt;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85800" y="221184"/>
            <a:ext cx="10131425" cy="887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>
                <a:solidFill>
                  <a:srgbClr val="FFFF00"/>
                </a:solidFill>
              </a:rPr>
              <a:t>PODSTAWOWE ZNACZNIKI TEI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Moduł rdzenia (Core) grupuje elementy, które mogą pojawić się w każdym gatunku tekstu i tagi używane do znaczenia ich we wszystkich dokumentach TEI: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Paragrafy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Wyró</a:t>
            </a:r>
            <a:r>
              <a:rPr lang="pl-PL" sz="2000"/>
              <a:t>ż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nienia, podkreślenia i cytaty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Proste </a:t>
            </a:r>
            <a:r>
              <a:rPr lang="pl-PL" sz="2000"/>
              <a:t>interwencje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edytorskie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Podstawowe oznaczenia nazw, dat, adresów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Proste linki i odsyłacze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Listy, notatki, adnotacje, indeksy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Grafikę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Systemy referencyjne, odsyłacze bibliograficzne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l-PL" sz="2000"/>
              <a:t>odstawowe znaczniki dla struktur wersyfikacyjnych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976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>
                <a:solidFill>
                  <a:srgbClr val="FFFF00"/>
                </a:solidFill>
              </a:rPr>
              <a:t>AKAPITY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50" y="984816"/>
            <a:ext cx="10131299" cy="350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(paragra</a:t>
            </a:r>
            <a:r>
              <a:rPr lang="pl-PL" sz="2400"/>
              <a:t>ph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służy do oznaczania </a:t>
            </a:r>
            <a:r>
              <a:rPr lang="pl-PL" sz="2400"/>
              <a:t>akapitów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prozie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Podstawowa jednostka dla tekstów prozaicznych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&lt;p&gt; może zawierać elementy wszystkich poziomów w rdzeniu (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&lt;p&gt; może pojawiać się bezpośrednio wewnątrz sekcji &lt;body&gt; lub wewnątrz &lt;div&gt; (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divisions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914400" y="4037926"/>
            <a:ext cx="10317343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 for yours of this morning. I hope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had my card posted last Monday.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Mond. next I lecture the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orgName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ref="#Fieldclub"&gt;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Field Club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orgName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 - 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Nat. Hist. Association, in the lines of our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 Society - Geological, (you + me) + Botanical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(New) Do you remember: you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supplied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supplied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 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Molt?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0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l-PL" sz="20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685800" y="334470"/>
            <a:ext cx="10131425" cy="104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WYRÓŻNIANIE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1594130"/>
            <a:ext cx="10643049" cy="50089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Przez wyróżnianie rozumiemy różnego rodzaju kombinacje cech typograficznych (czcionki, rozmiar, kolor. Itp.) w tekście drukowanym lub czy pisanym, mające na celu wyróżnienie pewnych ustępów tekstu.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83"/>
              <a:buFont typeface="Arial"/>
              <a:buChar char="•"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Wyróżnienie tekstu w dowolny sposób (np. forma z obcego, języka, archaiczna, z języka technicznego)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83"/>
              <a:buFont typeface="Arial"/>
              <a:buChar char="•"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Położenie na coś nacisku w mowie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83"/>
              <a:buFont typeface="Arial"/>
              <a:buChar char="•"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Oznaczenie fragmentu nie należącego do tekstu (np. odsyłacze, tytuły, nagłówki)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83"/>
              <a:buFont typeface="Arial"/>
              <a:buChar char="•"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Wyróżnienie oddzielnej partii w narracji tekstu (np. monolog, komentarz)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83"/>
              <a:buFont typeface="Arial"/>
              <a:buChar char="•"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Wskazanie fragmentów, odnoszących się do innych elementów wewnątrz tekstu lub poza nim (np. mowa zależna, cytaty)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83"/>
              <a:buFont typeface="Arial"/>
              <a:buChar char="•"/>
            </a:pPr>
            <a:r>
              <a:rPr lang="pl-PL" sz="2402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Zaznaczenie innych elementów (np. przysłów, słów wzmiankowanych, ale nie użytych w tekście)</a:t>
            </a:r>
          </a:p>
          <a:p>
            <a:pPr marL="285750" marR="0" lvl="0" indent="-19716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395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716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395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</a:pPr>
            <a:endParaRPr sz="1395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TEKSTY I TEKSTY CYFROWE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1820849"/>
            <a:ext cx="10131425" cy="45322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ma </a:t>
            </a:r>
            <a:r>
              <a:rPr lang="pl-PL" sz="2400"/>
              <a:t>wiele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wymiar</a:t>
            </a:r>
            <a:r>
              <a:rPr lang="pl-PL" sz="2400"/>
              <a:t>ów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Jako dokument ma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walory fizyczne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cechy wizualne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które mogą zostać mniej lub bardziej automatycznie przeniesione z jednej formy na drugą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ma właściwości 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lingwistyczne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strukturalne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 może zostać stranskrybowany i przetłumaczony przy udziale człowieka. Tekst przekazuje informacje o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świecie realnym 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Informacje mogą być zrozumiałe (lub nie), mogą zostać zapisane, a nawet użyte do tworzenia nowych tekstów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zawiera zwykle związane z nim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metadane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dokumentujące, czym jest, skąd pochodzi itd.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Właściwe </a:t>
            </a:r>
            <a:r>
              <a:rPr lang="pl-PL" sz="2400" b="1">
                <a:solidFill>
                  <a:srgbClr val="FF0000"/>
                </a:solidFill>
              </a:rPr>
              <a:t>znako</a:t>
            </a:r>
            <a:r>
              <a:rPr lang="pl-PL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wanie tekstu musi oddawać wszystkie te wymiary</a:t>
            </a:r>
          </a:p>
          <a:p>
            <a:pPr marL="285750" marR="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621064" y="180721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PRZYKŁADY WYRÓŻNIENIA TEKSTU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21064" y="1292404"/>
            <a:ext cx="10131425" cy="2834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&lt;hi&gt;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służy generalnie do wyróżniania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&lt;distinct&gt;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służy do rozróżnień  lingwistycznych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Inne podobne elementy: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&lt;emph&gt;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&lt;mentioned&gt;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&lt;soCalled&gt;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&lt;term&gt;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&lt;gloss&gt;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621062" y="3924635"/>
            <a:ext cx="1036792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Last week I wrote (to order) a strong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bit of Blank: on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hi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rend="ul"&gt;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Antaeus v. Heracles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are the best lines, methinks: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(N.B. Antaeus deriving strength from his Mother Earth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nearly licked old &lt;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&gt;Herk&lt;/</a:t>
            </a:r>
            <a:r>
              <a:rPr lang="pl-PL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&gt;.)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547846" y="989925"/>
            <a:ext cx="2591472" cy="944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CYTOWANIE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04875" y="871250"/>
            <a:ext cx="4667999" cy="5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Znaczniki cytowania mogą być używane do organizacji tekstu w różny sposób, stąd TEI ma następujące elementy: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2000"/>
              <a:buFont typeface="Arial"/>
              <a:buChar char="•"/>
            </a:pPr>
            <a:r>
              <a:rPr lang="pl-PL" sz="204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&lt;q&gt;</a:t>
            </a: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40"/>
              <a:t>dla </a:t>
            </a: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tekstu w jakiś sposób wyróżnionego graficznie w źródle (np. poprzez </a:t>
            </a:r>
            <a:r>
              <a:rPr lang="pl-PL" sz="2040"/>
              <a:t>cudzysłów lub znaczniki dialogu)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2000"/>
              <a:buFont typeface="Arial"/>
              <a:buChar char="•"/>
            </a:pPr>
            <a:r>
              <a:rPr lang="pl-PL" sz="204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&lt;said&gt; </a:t>
            </a: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oznacza wypowiedź albo myśl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2000"/>
              <a:buFont typeface="Arial"/>
              <a:buChar char="•"/>
            </a:pPr>
            <a:r>
              <a:rPr lang="pl-PL" sz="204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&lt;quote&gt; </a:t>
            </a: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oznacza </a:t>
            </a:r>
            <a:r>
              <a:rPr lang="pl-PL" sz="2040"/>
              <a:t>cytat</a:t>
            </a: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ze źródła zewn</a:t>
            </a:r>
            <a:r>
              <a:rPr lang="pl-PL" sz="2040"/>
              <a:t>ętrznego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2000"/>
              <a:buFont typeface="Arial"/>
              <a:buChar char="•"/>
            </a:pPr>
            <a:r>
              <a:rPr lang="pl-PL" sz="204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&lt;cit&gt;</a:t>
            </a:r>
            <a:r>
              <a:rPr lang="pl-PL" sz="204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grupuje cytaty i odwołania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5499885" y="2692597"/>
            <a:ext cx="6047449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cit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quote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... How Earth herself empowered him with her trick,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Gave him the grip and stringency of Winter,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all the ardour of th' invincible Spring;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quote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bibl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author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Wilfred Owen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author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title 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ref="works.xml#WO123"&gt;</a:t>
            </a: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Letter to Leslie Gunston /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Wrestler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when="1917-07"&gt;</a:t>
            </a:r>
            <a:r>
              <a:rPr lang="pl-PL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 1917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bibl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1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cit</a:t>
            </a:r>
            <a:r>
              <a:rPr lang="pl-PL" sz="1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NAZWY, LUDZIE I MIEJSCA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Nazwy i inne odniesienia do obiektów pojawiają się w większości tekstów, choć sposób ich pojawiania może się różnić w zależności od tekstu, a nawet w obrębie jednego tekstu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„My dear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Mr. Bennet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,” said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 lady 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him one day, „have you heard that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Netherfield Park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let at last?”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Mr. Bennet 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replied that he had not. „But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is,” returned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„for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Mrs. Long 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just been here, and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told me all about it.” </a:t>
            </a:r>
            <a:r>
              <a:rPr lang="pl-PL" sz="28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Mr. Bennet</a:t>
            </a:r>
            <a:r>
              <a:rPr lang="pl-PL" sz="28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made no answer.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NAZWY, LUDZIE I MIEJSCA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2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know ye that We have consented and do by these Presents signify Our Consent to the contracting of Matrimony between </a:t>
            </a:r>
            <a:r>
              <a:rPr lang="pl-PL" sz="32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Most Dearly Beloved Grandson Prince William Arthur Philip Louis of Wales, K.G. </a:t>
            </a:r>
            <a:r>
              <a:rPr lang="pl-PL" sz="32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pl-PL" sz="32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Trusty and Well-beloved Catherine Elizabeth Middleton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REFERENCJE NIE SĄ TYM, DO CZEGO SIĘ ODNOSZĄ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4193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/>
              <a:t>Każdy obiekt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(osob</a:t>
            </a:r>
            <a:r>
              <a:rPr lang="pl-PL" sz="2400"/>
              <a:t>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miejsc</a:t>
            </a:r>
            <a:r>
              <a:rPr lang="pl-PL" sz="2400"/>
              <a:t>e czy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organizacj</a:t>
            </a:r>
            <a:r>
              <a:rPr lang="pl-PL" sz="2400"/>
              <a:t>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może być znan</a:t>
            </a:r>
            <a:r>
              <a:rPr lang="pl-PL" sz="2400"/>
              <a:t>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pod wieloma różnymi nazwami i może być w różny sposób opisywan</a:t>
            </a:r>
            <a:r>
              <a:rPr lang="pl-PL" sz="2400"/>
              <a:t>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„Why,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 dear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you must know,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Mrs. Long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says that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Netherfield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taken by a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young man of large fortune from the north of England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that he came down on Monday in a chaise and four to see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place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was so much delighted with it, that he agreed with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Mr. Morris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immediately; that he is to take possession before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Michaelmas, and 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 of his servants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to be in the house by the end of next week.”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„What is his name?”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pl-PL" sz="2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Bingley.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685800" y="310195"/>
            <a:ext cx="10131425" cy="1170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NAZWY W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TEI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1691234"/>
            <a:ext cx="10877717" cy="47823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TEI oferuje kilka sposobów znakowania nazw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&lt;rs&gt;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(„referring string”) – każda fraza, która odnosi się do osoby lub miejsca, np. ‘the girl you mentioned’, ‘my husband’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każda </a:t>
            </a:r>
            <a:r>
              <a:rPr lang="pl-PL" sz="2400"/>
              <a:t>fraza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 tekście rozpoznana jako nazwa własna, np. ‘Siegfried Sassoon’ , ‘Calais’, ‘John Doe’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&lt;persName&gt;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&lt;placeName&gt;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&lt;orgName&gt;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‘syntactic sugar’ </a:t>
            </a:r>
            <a:r>
              <a:rPr lang="pl-PL" sz="2400"/>
              <a:t>dla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&lt;name type="person"&gt; itd.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Inne elementy uściślające,  jak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&lt;surname&gt;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&lt;forename&gt;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&lt;geogName&gt;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&lt;geogFeat&gt;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itd.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Atrybut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@type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jest użyteczny  w kategoryzowaniu tych elementów, mogą mieć też one atrybuty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@key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@ref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@nymRef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ATRYBUTY DLA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&lt;persName&gt;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persName 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ref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tag:projectname.org,2012:pn9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roleName 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honorific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full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abb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roleName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forename 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sort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"&gt;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Sergei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forename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forename 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sort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type=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patronym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"&gt;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Mikhailovic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forename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surname 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sort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"&gt;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Uspensky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surname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persName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85800" y="156445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KOMPONENTY NAZW MIEJSCOWYCH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1612712"/>
            <a:ext cx="10131425" cy="48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pl-PL" sz="259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&lt;placeName&gt; </a:t>
            </a:r>
            <a:r>
              <a:rPr lang="pl-PL" sz="2590"/>
              <a:t>służy do znakowania odniesienia do miejsca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pl-PL" sz="259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&lt;geogName&gt;</a:t>
            </a:r>
            <a:r>
              <a:rPr lang="pl-PL" sz="259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nazw</a:t>
            </a:r>
            <a:r>
              <a:rPr lang="pl-PL" sz="2590"/>
              <a:t>a własna </a:t>
            </a:r>
            <a:r>
              <a:rPr lang="pl-PL" sz="259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związan</a:t>
            </a:r>
            <a:r>
              <a:rPr lang="pl-PL" sz="2590"/>
              <a:t>a</a:t>
            </a:r>
            <a:r>
              <a:rPr lang="pl-PL" sz="259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 obiektem geograficznym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•"/>
            </a:pPr>
            <a:r>
              <a:rPr lang="pl-PL" sz="259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&lt;geogFeat&gt;</a:t>
            </a:r>
            <a:r>
              <a:rPr lang="pl-PL" sz="259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szczegółowy termin na rodzaj obiektu geograficznemu, np. ‘Góra’, ‘Jezioro’</a:t>
            </a:r>
          </a:p>
          <a:p>
            <a:pPr marL="285750" marR="0" lvl="0" indent="-1212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59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59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placeName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59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geogFeat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59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Mont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59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geogFeat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59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geogName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59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Blanc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59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geogName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59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placeName</a:t>
            </a:r>
            <a:r>
              <a:rPr lang="pl-PL" sz="259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147288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DATY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&lt;date&gt;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(contains a date in any format and includes a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@when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attribute for a regularised form and 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@calendar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attribute to specify what calendar system)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&lt;time&gt;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(contains a time in any format and includes a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@when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attribute for a regularised form)</a:t>
            </a:r>
          </a:p>
          <a:p>
            <a:pPr marL="285750" marR="0" lvl="0" indent="-133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8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1917-07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"&gt;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 1917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lb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/&gt;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Wednesday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8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r>
              <a:rPr lang="pl-PL" sz="28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ZNACZNIKI LISTY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&lt;list&gt; 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sekwencja pozycji tworzących listę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&lt;item&gt; 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jeden z komponentów listy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&lt;label&gt; </a:t>
            </a:r>
            <a:r>
              <a:rPr lang="pl-PL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etykieta związana z komponentem listy</a:t>
            </a: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ZNAKOWANIE TEKSTU</a:t>
            </a:r>
            <a:r>
              <a:rPr lang="pl-PL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1717482"/>
            <a:ext cx="10131425" cy="456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jest czymś więcej niż ciągiem glifów czy znaków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jest czymś więcej niż ciągiem form lingwistycznych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ma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strukturę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funkcję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komunikatywną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ma wiele różnych możliwości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odczytania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Znaczenie tekstu może zostać wzbogacone dzięki </a:t>
            </a:r>
            <a:r>
              <a:rPr lang="pl-PL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anotacji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Znakowanie tekstu ukazuje te walory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Tylko to, co jest ukazane może zostać komputerowo znalezione i wyświetlone, policzone i poddane analizie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hape 160"/>
          <p:cNvCxnSpPr/>
          <p:nvPr/>
        </p:nvCxnSpPr>
        <p:spPr>
          <a:xfrm rot="10800000" flipH="1">
            <a:off x="818983" y="2690171"/>
            <a:ext cx="9263269" cy="15903"/>
          </a:xfrm>
          <a:prstGeom prst="straightConnector1">
            <a:avLst/>
          </a:prstGeom>
          <a:noFill/>
          <a:ln w="9525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Shape 161"/>
          <p:cNvCxnSpPr/>
          <p:nvPr/>
        </p:nvCxnSpPr>
        <p:spPr>
          <a:xfrm rot="10800000" flipH="1">
            <a:off x="747422" y="4471273"/>
            <a:ext cx="9263269" cy="15903"/>
          </a:xfrm>
          <a:prstGeom prst="straightConnector1">
            <a:avLst/>
          </a:prstGeom>
          <a:noFill/>
          <a:ln w="9525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024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PRZYKŁAD</a:t>
            </a:r>
            <a:r>
              <a:rPr lang="pl-PL">
                <a:solidFill>
                  <a:srgbClr val="FFFF00"/>
                </a:solidFill>
              </a:rPr>
              <a:t>Y</a:t>
            </a: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PROST</a:t>
            </a:r>
            <a:r>
              <a:rPr lang="pl-PL">
                <a:solidFill>
                  <a:srgbClr val="FFFF00"/>
                </a:solidFill>
              </a:rPr>
              <a:t>YCH LIST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2854466" y="1634591"/>
            <a:ext cx="6184337" cy="49951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&lt;list&gt;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   &lt;label&gt;imię&lt;/label&gt;&lt;item&gt;Katarzyna&lt;/item&gt;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   &lt;label&gt;nazwisko&lt;/label&gt;&lt;item&gt;Jasińska-Zdun&lt;/item&gt;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&lt;/list&gt;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1665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&lt;list&gt;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   &lt;head&gt;Zakupy&lt;/head&gt;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   &lt;item&gt;masło&lt;/item&gt;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   &lt;item&gt;ogórki&lt;/item&gt;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   &lt;item&gt;pomidory&lt;/item&gt;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l-PL" sz="1665">
                <a:solidFill>
                  <a:srgbClr val="00B0F0"/>
                </a:solidFill>
              </a:rPr>
              <a:t>         &lt;/list&gt;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024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PRZYPISY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1634591"/>
            <a:ext cx="10942455" cy="4644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&lt;note&gt;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zawiera przypis lub adnotację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Mogą to być przypisy obecne w tekście drukowanym, lub zaproponowane przez </a:t>
            </a:r>
            <a:r>
              <a:rPr lang="pl-PL" sz="2400"/>
              <a:t>edytora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tekstu elektronicznego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Atrybut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@place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może być użyty do wskazania fizycznego położenia przypisu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Przypisy bywają zwykle tagowane w miejscu, gdzie po raz pierwszy pojawia się ich identyfikator / oznakowanie; przypisy mogą być również przechowywane oddzielnie i odsyłać z powrotem do swojej lokalizacji dzięki atrybutowi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@target</a:t>
            </a:r>
          </a:p>
          <a:p>
            <a:pPr marL="285750" marR="0" lvl="0" indent="-133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1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Painted by 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persName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Singer Sargent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persName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1918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GRAFIKA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12695" y="1788341"/>
            <a:ext cx="10404531" cy="40028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&lt;graphic&gt;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wskazuje umiejscowienie grafiki, ilustracji, czy ryciny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graphic </a:t>
            </a:r>
            <a:r>
              <a:rPr lang="pl-PL" sz="24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24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materials/postcard-front.jpg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"/&gt;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figDesc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postcard image of two men relaxing at a table, smoking pipes and drinking. A dog and potted fruit tree are nearby with a house over the wall in the distance.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figDesc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24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pl-PL" sz="24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>
                <a:solidFill>
                  <a:srgbClr val="FFFF00"/>
                </a:solidFill>
              </a:rPr>
              <a:t>TEKSTY WIERSZOWANE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2065866"/>
            <a:ext cx="10286998" cy="416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lg </a:t>
            </a:r>
            <a:r>
              <a:rPr lang="pl-PL" sz="32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lang="pl-PL" sz="320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stanza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"&gt;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seemed that out of battle I escaped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 some profound dull tunnel, long since scooped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pl-PL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granites which titanic wars had groined.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pl-PL" sz="320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r>
              <a:rPr lang="pl-PL" sz="3200" b="0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DO CZEGO SŁUŻY ZNAKOWANIE?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Żeby ukazać (maszynie) to, co jest w sposób niejawny zawarte w tekście (</a:t>
            </a:r>
            <a:r>
              <a:rPr lang="pl-PL" sz="2400"/>
              <a:t>zrozumiałe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dla człowieka)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Żeby podnieść walory tekstu przez dodanie najróżniejszych anotacji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Żeby ułatwić ponowne użycie tego samego materiału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w różnych formatach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w różnych kontekstach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dla różnych użytkowników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Nie musimy ograniczać się do punktu widzenia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jednego wydawcy czy jednego odbiorcy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ZNAKOWANIE TO AKTYWNOŚĆ NAUKOWA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43541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Nałożenie znaczników na dokument nie jest procesem automatycznym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Podjęcie decyzji, jakie tagi nałożyć i na ile oddają one cechy oryginału, stawia nas w pozycji </a:t>
            </a:r>
            <a:r>
              <a:rPr lang="pl-PL" sz="2400"/>
              <a:t>edytora/redaktora tekstu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 istnieje znakowanie 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neutralne,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każde znakowanie zakłada interpretację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Znakowanie może pomóc w rozwiązaniu problemów badawczych; decyzja, jakimi tagami się posłużyć, by rozwiązać te problemy, stanowi sama w sobie aktywność naukową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Dobre znakowanie tekstu nie jest nigdy tak proste i szybkie, jak to się wydaje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Jeśli efekt końcowy znakowania ma być w pełni użyteczny, konieczna jest wcześniejsza szczegółowa analiza tekstu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ROZDZIELENIE FORMY I ZAWARTOŚCI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485782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Znakowanie proce</a:t>
            </a:r>
            <a:r>
              <a:rPr lang="pl-PL" sz="2400"/>
              <a:t>duralne (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nastawione na prezentację) skupia się bardziej na czcionkach i układzie, niż na znaczeniu te</a:t>
            </a:r>
            <a:r>
              <a:rPr lang="pl-PL" sz="2400"/>
              <a:t>ks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Znakowanie deklaratywne skupia się na opis</a:t>
            </a:r>
            <a:r>
              <a:rPr lang="pl-PL" sz="2400"/>
              <a:t>ie znaczenia elementów tekstu,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ich </a:t>
            </a:r>
            <a:r>
              <a:rPr lang="pl-PL" sz="2400"/>
              <a:t>reprezen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tację wizualną pozostawiając na później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Rozdzielenie formy </a:t>
            </a:r>
            <a:r>
              <a:rPr lang="pl-PL" sz="2400"/>
              <a:t>od treści i znaczenia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tekstu czyni go dużo łatwiejszym do ponownego użytku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Ułatwia to również wprowadzanie zmian w prezentacji dużej ilości dokumentów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613001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JĘZYK ZNAKOWANIA, KTÓRYM SIĘ POSŁUGUJEMY, MUSI: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Móc o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pisać wszystkie napotkane zjawiska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Ujawnić wszystkie dostrzeżone struktury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/>
              <a:t>Reprezentować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 struktury w formie linearnej gotowej do przetwarzania komputerowego</a:t>
            </a: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Dołożyć różnorodne metadane</a:t>
            </a:r>
            <a:r>
              <a:rPr lang="pl-PL" sz="24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anotacje</a:t>
            </a:r>
          </a:p>
          <a:p>
            <a:pPr marL="285750" marR="0" lvl="0" indent="-133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Przeważnie dobrym rozwiązaniem jest posłużenie się XML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CZYM JEST </a:t>
            </a:r>
            <a:r>
              <a:rPr lang="pl-PL" sz="3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6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DLACZEGO </a:t>
            </a:r>
            <a:r>
              <a:rPr lang="pl-PL">
                <a:solidFill>
                  <a:srgbClr val="FFFF00"/>
                </a:solidFill>
              </a:rPr>
              <a:t>JEST TAK POPULARNY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Extensible Markup Language (Rozszerzalny Język Znaczników)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ustrukturyzowane dane przedstawione jako linearny ciąg tekst</a:t>
            </a:r>
            <a:r>
              <a:rPr lang="pl-PL" sz="2400"/>
              <a:t>u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wygląda podobn</a:t>
            </a:r>
            <a:r>
              <a:rPr lang="pl-PL" sz="2400"/>
              <a:t>ie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 HTML, </a:t>
            </a:r>
            <a:r>
              <a:rPr lang="pl-PL" sz="2400"/>
              <a:t>lecz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pl-PL" sz="2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daje się rozbudowywać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pl-PL" sz="2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musi być </a:t>
            </a:r>
            <a:r>
              <a:rPr lang="pl-PL" sz="2200"/>
              <a:t>poprawny składniowo (</a:t>
            </a:r>
            <a:r>
              <a:rPr lang="pl-PL" sz="2200" i="1"/>
              <a:t>well-formed</a:t>
            </a:r>
            <a:r>
              <a:rPr lang="pl-PL" sz="2200"/>
              <a:t>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pl-PL" sz="2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może być </a:t>
            </a:r>
            <a:r>
              <a:rPr lang="pl-PL" sz="2200"/>
              <a:t>poprawny strukturalnie (</a:t>
            </a:r>
            <a:r>
              <a:rPr lang="pl-PL" sz="2200" i="1"/>
              <a:t>valid</a:t>
            </a:r>
            <a:r>
              <a:rPr lang="pl-PL" sz="2200"/>
              <a:t>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jest otwartym </a:t>
            </a:r>
            <a:r>
              <a:rPr lang="pl-PL" sz="2400"/>
              <a:t>standardem, 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niezależny</a:t>
            </a:r>
            <a:r>
              <a:rPr lang="pl-PL" sz="2400"/>
              <a:t>m od platformy systemowej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pl-PL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/>
              <a:t>u</a:t>
            </a:r>
            <a:r>
              <a:rPr lang="pl-PL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łatwia integrację i wymianę danych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klepienie niebieskie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Application>Microsoft Office PowerPoint</Application>
  <PresentationFormat>Niestandardowy</PresentationFormat>
  <Paragraphs>293</Paragraphs>
  <Slides>43</Slides>
  <Notes>43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Sklepienie niebieskie</vt:lpstr>
      <vt:lpstr>TEI  PODSTAWOWA  STRUKTURA I  ELEMENTY</vt:lpstr>
      <vt:lpstr>ZNAKOWANIE, XML I TEI</vt:lpstr>
      <vt:lpstr>TEKSTY I TEKSTY CYFROWE</vt:lpstr>
      <vt:lpstr>ZNAKOWANIE TEKSTU </vt:lpstr>
      <vt:lpstr>DO CZEGO SŁUŻY ZNAKOWANIE?</vt:lpstr>
      <vt:lpstr>ZNAKOWANIE TO AKTYWNOŚĆ NAUKOWA</vt:lpstr>
      <vt:lpstr>ROZDZIELENIE FORMY I ZAWARTOŚCI</vt:lpstr>
      <vt:lpstr>JĘZYK ZNAKOWANIA, KTÓRYM SIĘ POSŁUGUJEMY, MUSI:</vt:lpstr>
      <vt:lpstr>CZYM JEST XML I DLACZEGO JEST TAK POPULARNY</vt:lpstr>
      <vt:lpstr>NIEMAL WSZYSTKO, CO TRZEBA WIDZIEĆ O XML</vt:lpstr>
      <vt:lpstr>ELEMENTY DOKUMENTU XML</vt:lpstr>
      <vt:lpstr>ZASADY GRY W XML</vt:lpstr>
      <vt:lpstr>WYGLĄD DRZEWA XML</vt:lpstr>
      <vt:lpstr>SKŁADNIA XML</vt:lpstr>
      <vt:lpstr>SPRAWDZANIE POPRAWNOŚCI DOKUMENTU XML</vt:lpstr>
      <vt:lpstr>STRUKTURA TEKSTU TEI</vt:lpstr>
      <vt:lpstr>PRZÓD POCZTÓWKI</vt:lpstr>
      <vt:lpstr>TYŁ POCZTÓWKI</vt:lpstr>
      <vt:lpstr>LIST Z 10 STYCZNIA 1917 ROKU STRONY 1-2 </vt:lpstr>
      <vt:lpstr>PRZEDMOWA RĘKOPIS</vt:lpstr>
      <vt:lpstr>PRZEDMOWA WYDANIE</vt:lpstr>
      <vt:lpstr>CZERWONY KRZYŻ  CZY KRZYŻ ŻELAZNY</vt:lpstr>
      <vt:lpstr>KUCHNIA KLUCZEM  DO ZWYCIĘSTWA</vt:lpstr>
      <vt:lpstr>CO NALEŻY OZNAKOWAĆ W POWYŻSZYCH TEKSTACH?</vt:lpstr>
      <vt:lpstr>PODSTAWOWA STRUKTURA TEI</vt:lpstr>
      <vt:lpstr>STRUKTURA SEKCJI TEXT</vt:lpstr>
      <vt:lpstr>PODSTAWOWE ZNACZNIKI TEI</vt:lpstr>
      <vt:lpstr>AKAPITY</vt:lpstr>
      <vt:lpstr>WYRÓŻNIANIE</vt:lpstr>
      <vt:lpstr>PRZYKŁADY WYRÓŻNIENIA TEKSTU</vt:lpstr>
      <vt:lpstr>CYTOWANIE</vt:lpstr>
      <vt:lpstr>NAZWY, LUDZIE I MIEJSCA</vt:lpstr>
      <vt:lpstr>NAZWY, LUDZIE I MIEJSCA</vt:lpstr>
      <vt:lpstr>REFERENCJE NIE SĄ TYM, DO CZEGO SIĘ ODNOSZĄ</vt:lpstr>
      <vt:lpstr>NAZWY W TEI</vt:lpstr>
      <vt:lpstr>ATRYBUTY DLA &lt;persName&gt;</vt:lpstr>
      <vt:lpstr>KOMPONENTY NAZW MIEJSCOWYCH</vt:lpstr>
      <vt:lpstr>DATY</vt:lpstr>
      <vt:lpstr>ZNACZNIKI LISTY</vt:lpstr>
      <vt:lpstr>PRZYKŁADY PROSTYCH LIST</vt:lpstr>
      <vt:lpstr>PRZYPISY</vt:lpstr>
      <vt:lpstr>GRAFIKA</vt:lpstr>
      <vt:lpstr>TEKSTY WIERSZOWANE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  PODSTAWOWA  STRUKTURA I  ELEMENTY</dc:title>
  <dc:creator>KJZ</dc:creator>
  <cp:lastModifiedBy>xxx</cp:lastModifiedBy>
  <cp:revision>1</cp:revision>
  <dcterms:modified xsi:type="dcterms:W3CDTF">2015-10-21T12:51:30Z</dcterms:modified>
</cp:coreProperties>
</file>