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57" r:id="rId3"/>
    <p:sldId id="259" r:id="rId4"/>
    <p:sldId id="258" r:id="rId5"/>
    <p:sldId id="260" r:id="rId6"/>
    <p:sldId id="275" r:id="rId7"/>
    <p:sldId id="277" r:id="rId8"/>
    <p:sldId id="278" r:id="rId9"/>
    <p:sldId id="279" r:id="rId10"/>
    <p:sldId id="261" r:id="rId11"/>
    <p:sldId id="276" r:id="rId12"/>
    <p:sldId id="262" r:id="rId13"/>
    <p:sldId id="263" r:id="rId14"/>
    <p:sldId id="264" r:id="rId15"/>
    <p:sldId id="266" r:id="rId16"/>
    <p:sldId id="265" r:id="rId17"/>
    <p:sldId id="267" r:id="rId18"/>
    <p:sldId id="268" r:id="rId19"/>
    <p:sldId id="269" r:id="rId20"/>
    <p:sldId id="270" r:id="rId21"/>
    <p:sldId id="271" r:id="rId22"/>
    <p:sldId id="272" r:id="rId23"/>
    <p:sldId id="273" r:id="rId24"/>
    <p:sldId id="274" r:id="rId25"/>
    <p:sldId id="280" r:id="rId26"/>
    <p:sldId id="281" r:id="rId27"/>
    <p:sldId id="283" r:id="rId28"/>
    <p:sldId id="282" r:id="rId29"/>
    <p:sldId id="284" r:id="rId30"/>
    <p:sldId id="285" r:id="rId31"/>
    <p:sldId id="286" r:id="rId32"/>
    <p:sldId id="287" r:id="rId33"/>
    <p:sldId id="288" r:id="rId34"/>
    <p:sldId id="289" r:id="rId35"/>
    <p:sldId id="292" r:id="rId36"/>
    <p:sldId id="293" r:id="rId37"/>
    <p:sldId id="290" r:id="rId38"/>
    <p:sldId id="291" r:id="rId39"/>
    <p:sldId id="294" r:id="rId40"/>
    <p:sldId id="295" r:id="rId41"/>
    <p:sldId id="296" r:id="rId42"/>
    <p:sldId id="297" r:id="rId43"/>
    <p:sldId id="298" r:id="rId44"/>
    <p:sldId id="299" r:id="rId45"/>
    <p:sldId id="300" r:id="rId46"/>
    <p:sldId id="301" r:id="rId47"/>
    <p:sldId id="302" r:id="rId48"/>
    <p:sldId id="303" r:id="rId49"/>
    <p:sldId id="305" r:id="rId50"/>
    <p:sldId id="304" r:id="rId51"/>
    <p:sldId id="306" r:id="rId52"/>
    <p:sldId id="307" r:id="rId53"/>
    <p:sldId id="308" r:id="rId54"/>
    <p:sldId id="309" r:id="rId55"/>
    <p:sldId id="310" r:id="rId56"/>
    <p:sldId id="311" r:id="rId5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1" d="100"/>
          <a:sy n="111" d="100"/>
        </p:scale>
        <p:origin x="115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63031-58ED-43E7-8432-E505E2EA9222}" type="datetimeFigureOut">
              <a:rPr lang="pl-PL" smtClean="0"/>
              <a:t>2015-10-05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6839D-30FA-4B1E-B7AD-CDB88C22C8A8}" type="slidenum">
              <a:rPr lang="pl-PL" smtClean="0"/>
              <a:t>‹#›</a:t>
            </a:fld>
            <a:endParaRPr lang="pl-PL"/>
          </a:p>
        </p:txBody>
      </p:sp>
    </p:spTree>
    <p:extLst>
      <p:ext uri="{BB962C8B-B14F-4D97-AF65-F5344CB8AC3E}">
        <p14:creationId xmlns:p14="http://schemas.microsoft.com/office/powerpoint/2010/main" val="406687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apyri" TargetMode="External"/><Relationship Id="rId7" Type="http://schemas.openxmlformats.org/officeDocument/2006/relationships/hyperlink" Target="https://en.wikipedia.org/wiki/Papyrus_66"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Menander" TargetMode="External"/><Relationship Id="rId5" Type="http://schemas.openxmlformats.org/officeDocument/2006/relationships/hyperlink" Target="https://en.wikipedia.org/wiki/Homer" TargetMode="External"/><Relationship Id="rId4" Type="http://schemas.openxmlformats.org/officeDocument/2006/relationships/hyperlink" Target="https://en.wikipedia.org/wiki/Martin_Bodm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2</a:t>
            </a:fld>
            <a:endParaRPr lang="pl-PL"/>
          </a:p>
        </p:txBody>
      </p:sp>
    </p:spTree>
    <p:extLst>
      <p:ext uri="{BB962C8B-B14F-4D97-AF65-F5344CB8AC3E}">
        <p14:creationId xmlns:p14="http://schemas.microsoft.com/office/powerpoint/2010/main" val="1245851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err="1" smtClean="0"/>
              <a:t>Beneventana</a:t>
            </a:r>
            <a:r>
              <a:rPr lang="pl-PL" dirty="0" smtClean="0"/>
              <a:t> od nazwy klasztoru</a:t>
            </a:r>
            <a:r>
              <a:rPr lang="pl-PL" baseline="0" dirty="0" smtClean="0"/>
              <a:t> benedyktyńskiego w Monte Cassino – ognisko szkoły kaligraficznej powstałe w VIII w. Wpływ jej ogarnął całe południowe Włochy.</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55</a:t>
            </a:fld>
            <a:endParaRPr lang="pl-PL"/>
          </a:p>
        </p:txBody>
      </p:sp>
    </p:spTree>
    <p:extLst>
      <p:ext uri="{BB962C8B-B14F-4D97-AF65-F5344CB8AC3E}">
        <p14:creationId xmlns:p14="http://schemas.microsoft.com/office/powerpoint/2010/main" val="222832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err="1" smtClean="0"/>
              <a:t>Beneventana</a:t>
            </a:r>
            <a:r>
              <a:rPr lang="pl-PL" dirty="0" smtClean="0"/>
              <a:t> od nazwy klasztoru</a:t>
            </a:r>
            <a:r>
              <a:rPr lang="pl-PL" baseline="0" dirty="0" smtClean="0"/>
              <a:t> benedyktyńskiego w Monte Cassino – ognisko szkoły kaligraficznej powstałe w VIII w. Wpływ jej ogarnął całe południowe Włochy.</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56</a:t>
            </a:fld>
            <a:endParaRPr lang="pl-PL"/>
          </a:p>
        </p:txBody>
      </p:sp>
    </p:spTree>
    <p:extLst>
      <p:ext uri="{BB962C8B-B14F-4D97-AF65-F5344CB8AC3E}">
        <p14:creationId xmlns:p14="http://schemas.microsoft.com/office/powerpoint/2010/main" val="262619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smtClean="0">
                <a:solidFill>
                  <a:schemeClr val="tx1"/>
                </a:solidFill>
                <a:effectLst/>
                <a:latin typeface="+mn-lt"/>
                <a:ea typeface="+mn-ea"/>
                <a:cs typeface="+mn-cs"/>
              </a:rPr>
              <a:t>Deseczki z wydrążonymi polami, które wypełniano woskiem (górna warstwa była miękka, spodnia – twardsza). Zazwyczaj do ich wykonania stosowano drewno bukszpanu, buku, kasztanowca, gruszy, jesionu, klonu, lipy, topoli lub wiśni. Tabliczki woskowe najczęściej łączone były w dyptyki, czyli dwie tabliczki, tryptyki, złożone z trzech części oraz poliptyki i kodeksy, które składały się z kilkunastu, a nawet kilkudziesięciu deseczek. Łączono je za pomocą rzemiennych wiązań. Okładki tabliczek często ozdabiano ornamentami geometrycznymi, roślinnymi i zwierzęcymi, używając do tego drogich materiałów. Te skromniejsze, dostępne dla większości, zazwyczaj były pozbawione zdobień.</a:t>
            </a:r>
          </a:p>
          <a:p>
            <a:pPr algn="just"/>
            <a:r>
              <a:rPr lang="pl-PL" sz="1200" b="0" i="0" kern="1200" dirty="0" smtClean="0">
                <a:solidFill>
                  <a:schemeClr val="tx1"/>
                </a:solidFill>
                <a:effectLst/>
                <a:latin typeface="+mn-lt"/>
                <a:ea typeface="+mn-ea"/>
                <a:cs typeface="+mn-cs"/>
              </a:rPr>
              <a:t>Narzędziem do pisania był rylec, zwany często </a:t>
            </a:r>
            <a:r>
              <a:rPr lang="pl-PL" sz="1200" b="0" i="1" kern="1200" dirty="0" err="1" smtClean="0">
                <a:solidFill>
                  <a:schemeClr val="tx1"/>
                </a:solidFill>
                <a:effectLst/>
                <a:latin typeface="+mn-lt"/>
                <a:ea typeface="+mn-ea"/>
                <a:cs typeface="+mn-cs"/>
              </a:rPr>
              <a:t>stilusem</a:t>
            </a:r>
            <a:r>
              <a:rPr lang="pl-PL" sz="1200" b="0" i="0" kern="1200" dirty="0" smtClean="0">
                <a:solidFill>
                  <a:schemeClr val="tx1"/>
                </a:solidFill>
                <a:effectLst/>
                <a:latin typeface="+mn-lt"/>
                <a:ea typeface="+mn-ea"/>
                <a:cs typeface="+mn-cs"/>
              </a:rPr>
              <a:t>, wykonywany z drewna, metalu lub kości. Ostry koniec służył do pisania po wosku, natomiast drugim, płaskim końcem, po rozgrzaniu nad płomieniem świecy, zamazywano nieaktualny już tekst. Tabliczki woskowe używane były nie tylko przez uczniów, ale również przez pisarzy i poetów, prowadzono na nich notatki, rachunki, korespondencję. Urzędy duchowne i świeckie stosowały je do zapisywania tekstów teologicznych i prawnych. Podczas badań archeologicznych na Starym Mieście w Elblągu odkryto około 20 tabliczek, na jednej z nich zachowały się fragmenty ćwiczeń z gramatyki i retoryki, datowane na XV wiek.</a:t>
            </a:r>
          </a:p>
          <a:p>
            <a:r>
              <a:rPr lang="pl-PL" sz="1200" b="0" i="0" kern="1200" dirty="0" smtClean="0">
                <a:solidFill>
                  <a:schemeClr val="tx1"/>
                </a:solidFill>
                <a:effectLst/>
                <a:latin typeface="+mn-lt"/>
                <a:ea typeface="+mn-ea"/>
                <a:cs typeface="+mn-cs"/>
              </a:rPr>
              <a:t>Do kogo należały tabliczki, trudno jednoznacznie stwierdzić, jednak najprawdopodobniej części z nich używali uczniowie, uczęszczający do przykościelnej szkoły, w której przygotowywano do zawodu pisarza lub notariusza publicznego, a także nauczano poprawnego oraz ozdobnego pisania po łacinie, prowadzenia korespondencji prywatnej i urzędowej oraz spisywania protokołów i testamentów.</a:t>
            </a:r>
          </a:p>
          <a:p>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6</a:t>
            </a:fld>
            <a:endParaRPr lang="pl-PL"/>
          </a:p>
        </p:txBody>
      </p:sp>
    </p:spTree>
    <p:extLst>
      <p:ext uri="{BB962C8B-B14F-4D97-AF65-F5344CB8AC3E}">
        <p14:creationId xmlns:p14="http://schemas.microsoft.com/office/powerpoint/2010/main" val="86707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Bodmer</a:t>
            </a:r>
            <a:r>
              <a:rPr lang="en-US" sz="1200" b="1" i="0" kern="1200" dirty="0" smtClean="0">
                <a:solidFill>
                  <a:schemeClr val="tx1"/>
                </a:solidFill>
                <a:effectLst/>
                <a:latin typeface="+mn-lt"/>
                <a:ea typeface="+mn-ea"/>
                <a:cs typeface="+mn-cs"/>
              </a:rPr>
              <a:t> Papyri</a:t>
            </a:r>
            <a:r>
              <a:rPr lang="en-US" sz="1200" b="0" i="0" kern="1200" dirty="0" smtClean="0">
                <a:solidFill>
                  <a:schemeClr val="tx1"/>
                </a:solidFill>
                <a:effectLst/>
                <a:latin typeface="+mn-lt"/>
                <a:ea typeface="+mn-ea"/>
                <a:cs typeface="+mn-cs"/>
              </a:rPr>
              <a:t> are a group of twenty-two </a:t>
            </a:r>
            <a:r>
              <a:rPr lang="en-US" sz="1200" b="0" i="0" u="none" strike="noStrike" kern="1200" dirty="0" smtClean="0">
                <a:solidFill>
                  <a:schemeClr val="tx1"/>
                </a:solidFill>
                <a:effectLst/>
                <a:latin typeface="+mn-lt"/>
                <a:ea typeface="+mn-ea"/>
                <a:cs typeface="+mn-cs"/>
                <a:hlinkClick r:id="rId3" tooltip="Papyri"/>
              </a:rPr>
              <a:t>papyri</a:t>
            </a:r>
            <a:r>
              <a:rPr lang="en-US" sz="1200" b="0" i="0" kern="1200" dirty="0" smtClean="0">
                <a:solidFill>
                  <a:schemeClr val="tx1"/>
                </a:solidFill>
                <a:effectLst/>
                <a:latin typeface="+mn-lt"/>
                <a:ea typeface="+mn-ea"/>
                <a:cs typeface="+mn-cs"/>
              </a:rPr>
              <a:t> discovered in Egypt in 1952. They are named after </a:t>
            </a:r>
            <a:r>
              <a:rPr lang="en-US" sz="1200" b="0" i="0" u="none" strike="noStrike" kern="1200" dirty="0" smtClean="0">
                <a:solidFill>
                  <a:schemeClr val="tx1"/>
                </a:solidFill>
                <a:effectLst/>
                <a:latin typeface="+mn-lt"/>
                <a:ea typeface="+mn-ea"/>
                <a:cs typeface="+mn-cs"/>
                <a:hlinkClick r:id="rId4" tooltip="Martin Bodmer"/>
              </a:rPr>
              <a:t>Martin </a:t>
            </a:r>
            <a:r>
              <a:rPr lang="en-US" sz="1200" b="0" i="0" u="none" strike="noStrike" kern="1200" dirty="0" err="1" smtClean="0">
                <a:solidFill>
                  <a:schemeClr val="tx1"/>
                </a:solidFill>
                <a:effectLst/>
                <a:latin typeface="+mn-lt"/>
                <a:ea typeface="+mn-ea"/>
                <a:cs typeface="+mn-cs"/>
                <a:hlinkClick r:id="rId4" tooltip="Martin Bodmer"/>
              </a:rPr>
              <a:t>Bodmer</a:t>
            </a:r>
            <a:r>
              <a:rPr lang="en-US" sz="1200" b="0" i="0" kern="1200" dirty="0" smtClean="0">
                <a:solidFill>
                  <a:schemeClr val="tx1"/>
                </a:solidFill>
                <a:effectLst/>
                <a:latin typeface="+mn-lt"/>
                <a:ea typeface="+mn-ea"/>
                <a:cs typeface="+mn-cs"/>
              </a:rPr>
              <a:t> who purchased them. The papyri contain segments from the Old and New Testaments, early Christian literature, </a:t>
            </a:r>
            <a:r>
              <a:rPr lang="en-US" sz="1200" b="0" i="0" u="none" strike="noStrike" kern="1200" dirty="0" smtClean="0">
                <a:solidFill>
                  <a:schemeClr val="tx1"/>
                </a:solidFill>
                <a:effectLst/>
                <a:latin typeface="+mn-lt"/>
                <a:ea typeface="+mn-ea"/>
                <a:cs typeface="+mn-cs"/>
                <a:hlinkClick r:id="rId5" tooltip="Homer"/>
              </a:rPr>
              <a:t>Homer</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Menander"/>
              </a:rPr>
              <a:t>Menander</a:t>
            </a:r>
            <a:r>
              <a:rPr lang="en-US" sz="1200" b="0" i="0" kern="1200" dirty="0" smtClean="0">
                <a:solidFill>
                  <a:schemeClr val="tx1"/>
                </a:solidFill>
                <a:effectLst/>
                <a:latin typeface="+mn-lt"/>
                <a:ea typeface="+mn-ea"/>
                <a:cs typeface="+mn-cs"/>
              </a:rPr>
              <a:t>. The oldest, </a:t>
            </a:r>
            <a:r>
              <a:rPr lang="en-US" sz="1200" b="0" i="0" u="none" strike="noStrike" kern="1200" dirty="0" smtClean="0">
                <a:solidFill>
                  <a:schemeClr val="tx1"/>
                </a:solidFill>
                <a:effectLst/>
                <a:latin typeface="+mn-lt"/>
                <a:ea typeface="+mn-ea"/>
                <a:cs typeface="+mn-cs"/>
                <a:hlinkClick r:id="rId7" tooltip="Papyrus 66"/>
              </a:rPr>
              <a:t>P</a:t>
            </a:r>
            <a:r>
              <a:rPr lang="en-US" sz="1200" b="0" i="0" kern="1200" dirty="0" smtClean="0">
                <a:solidFill>
                  <a:schemeClr val="tx1"/>
                </a:solidFill>
                <a:effectLst/>
                <a:latin typeface="+mn-lt"/>
                <a:ea typeface="+mn-ea"/>
                <a:cs typeface="+mn-cs"/>
              </a:rPr>
              <a:t> dates to </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200</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7</a:t>
            </a:fld>
            <a:endParaRPr lang="pl-PL"/>
          </a:p>
        </p:txBody>
      </p:sp>
    </p:spTree>
    <p:extLst>
      <p:ext uri="{BB962C8B-B14F-4D97-AF65-F5344CB8AC3E}">
        <p14:creationId xmlns:p14="http://schemas.microsoft.com/office/powerpoint/2010/main" val="259906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Pisarz siedzi na tzw. </a:t>
            </a:r>
            <a:r>
              <a:rPr lang="pl-PL" i="1" dirty="0" smtClean="0"/>
              <a:t>katedrze</a:t>
            </a:r>
            <a:r>
              <a:rPr lang="pl-PL" dirty="0" smtClean="0"/>
              <a:t>. Przed</a:t>
            </a:r>
            <a:r>
              <a:rPr lang="pl-PL" baseline="0" dirty="0" smtClean="0"/>
              <a:t> nim stoi wysoki pulpit, na którym rozpięta jest karta pergaminu. Wyżej stoi otwarta księga, z boku pulpitu tkwi w otworze kałamarz. W prawej ręce pisarz trzyma pióro, w lewej nóż. Którym przytrzymuje sobie kartę lub zacina pióro.</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17</a:t>
            </a:fld>
            <a:endParaRPr lang="pl-PL"/>
          </a:p>
        </p:txBody>
      </p:sp>
    </p:spTree>
    <p:extLst>
      <p:ext uri="{BB962C8B-B14F-4D97-AF65-F5344CB8AC3E}">
        <p14:creationId xmlns:p14="http://schemas.microsoft.com/office/powerpoint/2010/main" val="379207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Nogi pisarz trzyma na specjalnym podnóżku</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18</a:t>
            </a:fld>
            <a:endParaRPr lang="pl-PL"/>
          </a:p>
        </p:txBody>
      </p:sp>
    </p:spTree>
    <p:extLst>
      <p:ext uri="{BB962C8B-B14F-4D97-AF65-F5344CB8AC3E}">
        <p14:creationId xmlns:p14="http://schemas.microsoft.com/office/powerpoint/2010/main" val="128761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smtClean="0">
                <a:solidFill>
                  <a:schemeClr val="tx1"/>
                </a:solidFill>
                <a:effectLst/>
                <a:latin typeface="+mn-lt"/>
                <a:ea typeface="+mn-ea"/>
                <a:cs typeface="+mn-cs"/>
              </a:rPr>
              <a:t>“</a:t>
            </a:r>
            <a:r>
              <a:rPr lang="pl-PL" sz="1200" b="0" i="1" kern="1200" dirty="0" smtClean="0">
                <a:solidFill>
                  <a:schemeClr val="tx1"/>
                </a:solidFill>
                <a:effectLst/>
                <a:latin typeface="+mn-lt"/>
                <a:ea typeface="+mn-ea"/>
                <a:cs typeface="+mn-cs"/>
              </a:rPr>
              <a:t>hoc opus </a:t>
            </a:r>
            <a:r>
              <a:rPr lang="pl-PL" sz="1200" b="0" i="1" kern="1200" dirty="0" err="1" smtClean="0">
                <a:solidFill>
                  <a:schemeClr val="tx1"/>
                </a:solidFill>
                <a:effectLst/>
                <a:latin typeface="+mn-lt"/>
                <a:ea typeface="+mn-ea"/>
                <a:cs typeface="+mn-cs"/>
              </a:rPr>
              <a:t>est</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scriptum</a:t>
            </a:r>
            <a:r>
              <a:rPr lang="pl-PL" sz="1200" b="0" i="1" kern="1200" dirty="0" smtClean="0">
                <a:solidFill>
                  <a:schemeClr val="tx1"/>
                </a:solidFill>
                <a:effectLst/>
                <a:latin typeface="+mn-lt"/>
                <a:ea typeface="+mn-ea"/>
                <a:cs typeface="+mn-cs"/>
              </a:rPr>
              <a:t> magister da </a:t>
            </a:r>
            <a:r>
              <a:rPr lang="pl-PL" sz="1200" b="0" i="1" kern="1200" dirty="0" err="1" smtClean="0">
                <a:solidFill>
                  <a:schemeClr val="tx1"/>
                </a:solidFill>
                <a:effectLst/>
                <a:latin typeface="+mn-lt"/>
                <a:ea typeface="+mn-ea"/>
                <a:cs typeface="+mn-cs"/>
              </a:rPr>
              <a:t>mihi</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potum</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Dextera</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scriptoris</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careat</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grauitate</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doloris</a:t>
            </a:r>
            <a:r>
              <a:rPr lang="pl-PL" sz="1200" b="0" i="0" kern="1200" dirty="0" smtClean="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24</a:t>
            </a:fld>
            <a:endParaRPr lang="pl-PL"/>
          </a:p>
        </p:txBody>
      </p:sp>
    </p:spTree>
    <p:extLst>
      <p:ext uri="{BB962C8B-B14F-4D97-AF65-F5344CB8AC3E}">
        <p14:creationId xmlns:p14="http://schemas.microsoft.com/office/powerpoint/2010/main" val="14000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err="1" smtClean="0">
                <a:solidFill>
                  <a:schemeClr val="tx1"/>
                </a:solidFill>
                <a:effectLst/>
                <a:latin typeface="+mn-lt"/>
                <a:ea typeface="+mn-ea"/>
                <a:cs typeface="+mn-cs"/>
              </a:rPr>
              <a:t>Papyrus</a:t>
            </a:r>
            <a:r>
              <a:rPr lang="pl-PL" sz="1200" b="0" i="0" kern="1200" dirty="0" smtClean="0">
                <a:solidFill>
                  <a:schemeClr val="tx1"/>
                </a:solidFill>
                <a:effectLst/>
                <a:latin typeface="+mn-lt"/>
                <a:ea typeface="+mn-ea"/>
                <a:cs typeface="+mn-cs"/>
              </a:rPr>
              <a:t> fragment </a:t>
            </a:r>
            <a:r>
              <a:rPr lang="pl-PL" sz="1200" b="0" i="0" kern="1200" dirty="0" err="1" smtClean="0">
                <a:solidFill>
                  <a:schemeClr val="tx1"/>
                </a:solidFill>
                <a:effectLst/>
                <a:latin typeface="+mn-lt"/>
                <a:ea typeface="+mn-ea"/>
                <a:cs typeface="+mn-cs"/>
              </a:rPr>
              <a:t>at</a:t>
            </a:r>
            <a:r>
              <a:rPr lang="pl-PL" sz="1200" b="0" i="0" kern="1200" dirty="0" smtClean="0">
                <a:solidFill>
                  <a:schemeClr val="tx1"/>
                </a:solidFill>
                <a:effectLst/>
                <a:latin typeface="+mn-lt"/>
                <a:ea typeface="+mn-ea"/>
                <a:cs typeface="+mn-cs"/>
              </a:rPr>
              <a:t> Berlin </a:t>
            </a:r>
            <a:r>
              <a:rPr lang="pl-PL" sz="1200" b="0" i="0" kern="1200" dirty="0" err="1" smtClean="0">
                <a:solidFill>
                  <a:schemeClr val="tx1"/>
                </a:solidFill>
                <a:effectLst/>
                <a:latin typeface="+mn-lt"/>
                <a:ea typeface="+mn-ea"/>
                <a:cs typeface="+mn-cs"/>
              </a:rPr>
              <a:t>containing</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portions</a:t>
            </a:r>
            <a:r>
              <a:rPr lang="pl-PL" sz="1200" b="0" i="0" kern="1200" dirty="0" smtClean="0">
                <a:solidFill>
                  <a:schemeClr val="tx1"/>
                </a:solidFill>
                <a:effectLst/>
                <a:latin typeface="+mn-lt"/>
                <a:ea typeface="+mn-ea"/>
                <a:cs typeface="+mn-cs"/>
              </a:rPr>
              <a:t> of </a:t>
            </a:r>
            <a:r>
              <a:rPr lang="pl-PL" sz="1200" b="0" i="0" kern="1200" dirty="0" err="1" smtClean="0">
                <a:solidFill>
                  <a:schemeClr val="tx1"/>
                </a:solidFill>
                <a:effectLst/>
                <a:latin typeface="+mn-lt"/>
                <a:ea typeface="+mn-ea"/>
                <a:cs typeface="+mn-cs"/>
              </a:rPr>
              <a:t>speeches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delivered</a:t>
            </a:r>
            <a:r>
              <a:rPr lang="pl-PL" sz="1200" b="0" i="0" kern="1200" dirty="0" smtClean="0">
                <a:solidFill>
                  <a:schemeClr val="tx1"/>
                </a:solidFill>
                <a:effectLst/>
                <a:latin typeface="+mn-lt"/>
                <a:ea typeface="+mn-ea"/>
                <a:cs typeface="+mn-cs"/>
              </a:rPr>
              <a:t> in the </a:t>
            </a:r>
            <a:r>
              <a:rPr lang="pl-PL" sz="1200" b="0" i="0" kern="1200" dirty="0" err="1" smtClean="0">
                <a:solidFill>
                  <a:schemeClr val="tx1"/>
                </a:solidFill>
                <a:effectLst/>
                <a:latin typeface="+mn-lt"/>
                <a:ea typeface="+mn-ea"/>
                <a:cs typeface="+mn-cs"/>
              </a:rPr>
              <a:t>Senate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ascribed</a:t>
            </a:r>
            <a:r>
              <a:rPr lang="pl-PL" sz="1200" b="0" i="0" kern="1200" dirty="0" smtClean="0">
                <a:solidFill>
                  <a:schemeClr val="tx1"/>
                </a:solidFill>
                <a:effectLst/>
                <a:latin typeface="+mn-lt"/>
                <a:ea typeface="+mn-ea"/>
                <a:cs typeface="+mn-cs"/>
              </a:rPr>
              <a:t> to the </a:t>
            </a:r>
            <a:r>
              <a:rPr lang="pl-PL" sz="1200" b="0" i="0" kern="1200" dirty="0" err="1" smtClean="0">
                <a:solidFill>
                  <a:schemeClr val="tx1"/>
                </a:solidFill>
                <a:effectLst/>
                <a:latin typeface="+mn-lt"/>
                <a:ea typeface="+mn-ea"/>
                <a:cs typeface="+mn-cs"/>
              </a:rPr>
              <a:t>reign</a:t>
            </a:r>
            <a:r>
              <a:rPr lang="pl-PL" sz="1200" b="0" i="0" kern="1200" dirty="0" smtClean="0">
                <a:solidFill>
                  <a:schemeClr val="tx1"/>
                </a:solidFill>
                <a:effectLst/>
                <a:latin typeface="+mn-lt"/>
                <a:ea typeface="+mn-ea"/>
                <a:cs typeface="+mn-cs"/>
              </a:rPr>
              <a:t> of Claudius, </a:t>
            </a:r>
            <a:r>
              <a:rPr lang="pl-PL" sz="1200" b="0" i="0" kern="1200" dirty="0" err="1" smtClean="0">
                <a:solidFill>
                  <a:schemeClr val="tx1"/>
                </a:solidFill>
                <a:effectLst/>
                <a:latin typeface="+mn-lt"/>
                <a:ea typeface="+mn-ea"/>
                <a:cs typeface="+mn-cs"/>
              </a:rPr>
              <a:t>year</a:t>
            </a:r>
            <a:r>
              <a:rPr lang="pl-PL" sz="1200" b="0" i="0" kern="1200" dirty="0" smtClean="0">
                <a:solidFill>
                  <a:schemeClr val="tx1"/>
                </a:solidFill>
                <a:effectLst/>
                <a:latin typeface="+mn-lt"/>
                <a:ea typeface="+mn-ea"/>
                <a:cs typeface="+mn-cs"/>
              </a:rPr>
              <a:t> 41 to 54, facsimile in F. </a:t>
            </a:r>
            <a:r>
              <a:rPr lang="pl-PL" sz="1200" b="0" i="0" kern="1200" dirty="0" err="1" smtClean="0">
                <a:solidFill>
                  <a:schemeClr val="tx1"/>
                </a:solidFill>
                <a:effectLst/>
                <a:latin typeface="+mn-lt"/>
                <a:ea typeface="+mn-ea"/>
                <a:cs typeface="+mn-cs"/>
              </a:rPr>
              <a:t>Steffens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Lateinische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Palaeographie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taf</a:t>
            </a:r>
            <a:r>
              <a:rPr lang="pl-PL" sz="1200" b="0" i="0" kern="1200" dirty="0" smtClean="0">
                <a:solidFill>
                  <a:schemeClr val="tx1"/>
                </a:solidFill>
                <a:effectLst/>
                <a:latin typeface="+mn-lt"/>
                <a:ea typeface="+mn-ea"/>
                <a:cs typeface="+mn-cs"/>
              </a:rPr>
              <a:t>. 101, ed. 1906 (from </a:t>
            </a:r>
            <a:r>
              <a:rPr lang="pl-PL" sz="1200" b="0" i="0" kern="1200" dirty="0" err="1" smtClean="0">
                <a:solidFill>
                  <a:schemeClr val="tx1"/>
                </a:solidFill>
                <a:effectLst/>
                <a:latin typeface="+mn-lt"/>
                <a:ea typeface="+mn-ea"/>
                <a:cs typeface="+mn-cs"/>
              </a:rPr>
              <a:t>J.E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Sandys</a:t>
            </a:r>
            <a:r>
              <a:rPr lang="pl-PL" sz="1200" b="0" i="0" kern="1200" dirty="0" smtClean="0">
                <a:solidFill>
                  <a:schemeClr val="tx1"/>
                </a:solidFill>
                <a:effectLst/>
                <a:latin typeface="+mn-lt"/>
                <a:ea typeface="+mn-ea"/>
                <a:cs typeface="+mn-cs"/>
              </a:rPr>
              <a:t>, A Companion to </a:t>
            </a:r>
            <a:r>
              <a:rPr lang="pl-PL" sz="1200" b="0" i="0" kern="1200" dirty="0" err="1" smtClean="0">
                <a:solidFill>
                  <a:schemeClr val="tx1"/>
                </a:solidFill>
                <a:effectLst/>
                <a:latin typeface="+mn-lt"/>
                <a:ea typeface="+mn-ea"/>
                <a:cs typeface="+mn-cs"/>
              </a:rPr>
              <a:t>Latin</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Studies</a:t>
            </a:r>
            <a:r>
              <a:rPr lang="pl-PL" sz="1200" b="0" i="0" kern="1200" dirty="0" smtClean="0">
                <a:solidFill>
                  <a:schemeClr val="tx1"/>
                </a:solidFill>
                <a:effectLst/>
                <a:latin typeface="+mn-lt"/>
                <a:ea typeface="+mn-ea"/>
                <a:cs typeface="+mn-cs"/>
              </a:rPr>
              <a:t>, Cambridge, University Press, 1910, p. 768). </a:t>
            </a:r>
            <a:r>
              <a:rPr lang="pl-PL" sz="1200" b="0" i="1" kern="1200" dirty="0" err="1" smtClean="0">
                <a:solidFill>
                  <a:schemeClr val="tx1"/>
                </a:solidFill>
                <a:effectLst/>
                <a:latin typeface="+mn-lt"/>
                <a:ea typeface="+mn-ea"/>
                <a:cs typeface="+mn-cs"/>
              </a:rPr>
              <a:t>uobis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ujdetur</a:t>
            </a:r>
            <a:r>
              <a:rPr lang="pl-PL" sz="1200" b="0" i="1" kern="1200" dirty="0" smtClean="0">
                <a:solidFill>
                  <a:schemeClr val="tx1"/>
                </a:solidFill>
                <a:effectLst/>
                <a:latin typeface="+mn-lt"/>
                <a:ea typeface="+mn-ea"/>
                <a:cs typeface="+mn-cs"/>
              </a:rPr>
              <a:t> · p[</a:t>
            </a:r>
            <a:r>
              <a:rPr lang="pl-PL" sz="1200" b="0" i="1" kern="1200" dirty="0" err="1" smtClean="0">
                <a:solidFill>
                  <a:schemeClr val="tx1"/>
                </a:solidFill>
                <a:effectLst/>
                <a:latin typeface="+mn-lt"/>
                <a:ea typeface="+mn-ea"/>
                <a:cs typeface="+mn-cs"/>
              </a:rPr>
              <a:t>atres</a:t>
            </a:r>
            <a:r>
              <a:rPr lang="pl-PL" sz="1200" b="0" i="1" kern="1200" dirty="0" smtClean="0">
                <a:solidFill>
                  <a:schemeClr val="tx1"/>
                </a:solidFill>
                <a:effectLst/>
                <a:latin typeface="+mn-lt"/>
                <a:ea typeface="+mn-ea"/>
                <a:cs typeface="+mn-cs"/>
              </a:rPr>
              <a:t>] · c[</a:t>
            </a:r>
            <a:r>
              <a:rPr lang="pl-PL" sz="1200" b="0" i="1" kern="1200" dirty="0" err="1" smtClean="0">
                <a:solidFill>
                  <a:schemeClr val="tx1"/>
                </a:solidFill>
                <a:effectLst/>
                <a:latin typeface="+mn-lt"/>
                <a:ea typeface="+mn-ea"/>
                <a:cs typeface="+mn-cs"/>
              </a:rPr>
              <a:t>onscripti</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décernám</a:t>
            </a:r>
            <a:r>
              <a:rPr lang="pl-PL" sz="1200" b="0" i="1" kern="1200" dirty="0" smtClean="0">
                <a:solidFill>
                  <a:schemeClr val="tx1"/>
                </a:solidFill>
                <a:effectLst/>
                <a:latin typeface="+mn-lt"/>
                <a:ea typeface="+mn-ea"/>
                <a:cs typeface="+mn-cs"/>
              </a:rPr>
              <a:t>[</a:t>
            </a:r>
            <a:r>
              <a:rPr lang="pl-PL" sz="1200" b="0" i="1" kern="1200" dirty="0" err="1" smtClean="0">
                <a:solidFill>
                  <a:schemeClr val="tx1"/>
                </a:solidFill>
                <a:effectLst/>
                <a:latin typeface="+mn-lt"/>
                <a:ea typeface="+mn-ea"/>
                <a:cs typeface="+mn-cs"/>
              </a:rPr>
              <a:t>us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ut</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etiam</a:t>
            </a:r>
            <a:r>
              <a:rPr lang="pl-PL" sz="1200" b="0" i="1" kern="1200" dirty="0" smtClean="0">
                <a:solidFill>
                  <a:schemeClr val="tx1"/>
                </a:solidFill>
                <a:effectLst/>
                <a:latin typeface="+mn-lt"/>
                <a:ea typeface="+mn-ea"/>
                <a:cs typeface="+mn-cs"/>
              </a:rPr>
              <a:t>]</a:t>
            </a:r>
            <a:r>
              <a:rPr lang="pl-PL" sz="1200" b="0" i="0"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prólátis</a:t>
            </a:r>
            <a:r>
              <a:rPr lang="pl-PL" sz="1200" b="0" i="1" kern="1200" dirty="0" smtClean="0">
                <a:solidFill>
                  <a:schemeClr val="tx1"/>
                </a:solidFill>
                <a:effectLst/>
                <a:latin typeface="+mn-lt"/>
                <a:ea typeface="+mn-ea"/>
                <a:cs typeface="+mn-cs"/>
              </a:rPr>
              <a:t> · rebus </a:t>
            </a:r>
            <a:r>
              <a:rPr lang="pl-PL" sz="1200" b="0" i="1" kern="1200" dirty="0" err="1" smtClean="0">
                <a:solidFill>
                  <a:schemeClr val="tx1"/>
                </a:solidFill>
                <a:effectLst/>
                <a:latin typeface="+mn-lt"/>
                <a:ea typeface="+mn-ea"/>
                <a:cs typeface="+mn-cs"/>
              </a:rPr>
              <a:t>ijs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júdicibus</a:t>
            </a:r>
            <a:r>
              <a:rPr lang="pl-PL" sz="1200" b="0" i="1" kern="1200" dirty="0" smtClean="0">
                <a:solidFill>
                  <a:schemeClr val="tx1"/>
                </a:solidFill>
                <a:effectLst/>
                <a:latin typeface="+mn-lt"/>
                <a:ea typeface="+mn-ea"/>
                <a:cs typeface="+mn-cs"/>
              </a:rPr>
              <a:t> · n[</a:t>
            </a:r>
            <a:r>
              <a:rPr lang="pl-PL" sz="1200" b="0" i="1" kern="1200" dirty="0" err="1" smtClean="0">
                <a:solidFill>
                  <a:schemeClr val="tx1"/>
                </a:solidFill>
                <a:effectLst/>
                <a:latin typeface="+mn-lt"/>
                <a:ea typeface="+mn-ea"/>
                <a:cs typeface="+mn-cs"/>
              </a:rPr>
              <a:t>ecessitas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judicandj</a:t>
            </a:r>
            <a:r>
              <a:rPr lang="pl-PL" sz="1200" b="0" i="1" kern="1200" dirty="0" smtClean="0">
                <a:solidFill>
                  <a:schemeClr val="tx1"/>
                </a:solidFill>
                <a:effectLst/>
                <a:latin typeface="+mn-lt"/>
                <a:ea typeface="+mn-ea"/>
                <a:cs typeface="+mn-cs"/>
              </a:rPr>
              <a:t>]</a:t>
            </a:r>
            <a:r>
              <a:rPr lang="pl-PL" sz="1200" b="0" i="0"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imponátur</a:t>
            </a:r>
            <a:r>
              <a:rPr lang="pl-PL" sz="1200" b="0" i="1"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quj</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jntrá</a:t>
            </a:r>
            <a:r>
              <a:rPr lang="pl-PL" sz="1200" b="0" i="1" kern="1200" dirty="0" smtClean="0">
                <a:solidFill>
                  <a:schemeClr val="tx1"/>
                </a:solidFill>
                <a:effectLst/>
                <a:latin typeface="+mn-lt"/>
                <a:ea typeface="+mn-ea"/>
                <a:cs typeface="+mn-cs"/>
              </a:rPr>
              <a:t> rerum [· </a:t>
            </a:r>
            <a:r>
              <a:rPr lang="pl-PL" sz="1200" b="0" i="1" kern="1200" dirty="0" err="1" smtClean="0">
                <a:solidFill>
                  <a:schemeClr val="tx1"/>
                </a:solidFill>
                <a:effectLst/>
                <a:latin typeface="+mn-lt"/>
                <a:ea typeface="+mn-ea"/>
                <a:cs typeface="+mn-cs"/>
              </a:rPr>
              <a:t>agendárum</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dies</a:t>
            </a:r>
            <a:r>
              <a:rPr lang="pl-PL" sz="1200" b="0" i="1" kern="1200" dirty="0" smtClean="0">
                <a:solidFill>
                  <a:schemeClr val="tx1"/>
                </a:solidFill>
                <a:effectLst/>
                <a:latin typeface="+mn-lt"/>
                <a:ea typeface="+mn-ea"/>
                <a:cs typeface="+mn-cs"/>
              </a:rPr>
              <a:t>]</a:t>
            </a:r>
            <a:r>
              <a:rPr lang="pl-PL" sz="1200" b="0" i="0"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jncoháta</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judicia</a:t>
            </a:r>
            <a:r>
              <a:rPr lang="pl-PL" sz="1200" b="0" i="1" kern="1200" dirty="0" smtClean="0">
                <a:solidFill>
                  <a:schemeClr val="tx1"/>
                </a:solidFill>
                <a:effectLst/>
                <a:latin typeface="+mn-lt"/>
                <a:ea typeface="+mn-ea"/>
                <a:cs typeface="+mn-cs"/>
              </a:rPr>
              <a:t> · non · per[</a:t>
            </a:r>
            <a:r>
              <a:rPr lang="pl-PL" sz="1200" b="0" i="1" kern="1200" dirty="0" err="1" smtClean="0">
                <a:solidFill>
                  <a:schemeClr val="tx1"/>
                </a:solidFill>
                <a:effectLst/>
                <a:latin typeface="+mn-lt"/>
                <a:ea typeface="+mn-ea"/>
                <a:cs typeface="+mn-cs"/>
              </a:rPr>
              <a:t>egerint</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nec</a:t>
            </a:r>
            <a:r>
              <a:rPr lang="pl-PL" sz="1200" b="0" i="1" kern="1200" dirty="0" smtClean="0">
                <a:solidFill>
                  <a:schemeClr val="tx1"/>
                </a:solidFill>
                <a:effectLst/>
                <a:latin typeface="+mn-lt"/>
                <a:ea typeface="+mn-ea"/>
                <a:cs typeface="+mn-cs"/>
              </a:rPr>
              <a:t>]</a:t>
            </a:r>
            <a:r>
              <a:rPr lang="pl-PL" sz="1200" b="0" i="1" kern="1200" dirty="0" err="1" smtClean="0">
                <a:solidFill>
                  <a:schemeClr val="tx1"/>
                </a:solidFill>
                <a:effectLst/>
                <a:latin typeface="+mn-lt"/>
                <a:ea typeface="+mn-ea"/>
                <a:cs typeface="+mn-cs"/>
              </a:rPr>
              <a:t>defuturas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ignoro</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fraudes</a:t>
            </a:r>
            <a:r>
              <a:rPr lang="pl-PL" sz="1200" b="0" i="1" kern="1200" dirty="0" smtClean="0">
                <a:solidFill>
                  <a:schemeClr val="tx1"/>
                </a:solidFill>
                <a:effectLst/>
                <a:latin typeface="+mn-lt"/>
                <a:ea typeface="+mn-ea"/>
                <a:cs typeface="+mn-cs"/>
              </a:rPr>
              <a:t> · m[</a:t>
            </a:r>
            <a:r>
              <a:rPr lang="pl-PL" sz="1200" b="0" i="1" kern="1200" dirty="0" err="1" smtClean="0">
                <a:solidFill>
                  <a:schemeClr val="tx1"/>
                </a:solidFill>
                <a:effectLst/>
                <a:latin typeface="+mn-lt"/>
                <a:ea typeface="+mn-ea"/>
                <a:cs typeface="+mn-cs"/>
              </a:rPr>
              <a:t>onstrósa</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agentibus</a:t>
            </a:r>
            <a:r>
              <a:rPr lang="pl-PL" sz="1200" b="0" i="1" kern="1200" dirty="0" smtClean="0">
                <a:solidFill>
                  <a:schemeClr val="tx1"/>
                </a:solidFill>
                <a:effectLst/>
                <a:latin typeface="+mn-lt"/>
                <a:ea typeface="+mn-ea"/>
                <a:cs typeface="+mn-cs"/>
              </a:rPr>
              <a:t>]</a:t>
            </a:r>
            <a:r>
              <a:rPr lang="pl-PL" sz="1200" b="0" i="0" kern="1200" dirty="0" smtClean="0">
                <a:solidFill>
                  <a:schemeClr val="tx1"/>
                </a:solidFill>
                <a:effectLst/>
                <a:latin typeface="+mn-lt"/>
                <a:ea typeface="+mn-ea"/>
                <a:cs typeface="+mn-cs"/>
              </a:rPr>
              <a:t> </a:t>
            </a:r>
            <a:r>
              <a:rPr lang="pl-PL" sz="1200" b="0" i="1" kern="1200" dirty="0" err="1" smtClean="0">
                <a:solidFill>
                  <a:schemeClr val="tx1"/>
                </a:solidFill>
                <a:effectLst/>
                <a:latin typeface="+mn-lt"/>
                <a:ea typeface="+mn-ea"/>
                <a:cs typeface="+mn-cs"/>
              </a:rPr>
              <a:t>multas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aduersus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quas</a:t>
            </a:r>
            <a:r>
              <a:rPr lang="pl-PL" sz="1200" b="0" i="1" kern="1200" dirty="0" smtClean="0">
                <a:solidFill>
                  <a:schemeClr val="tx1"/>
                </a:solidFill>
                <a:effectLst/>
                <a:latin typeface="+mn-lt"/>
                <a:ea typeface="+mn-ea"/>
                <a:cs typeface="+mn-cs"/>
              </a:rPr>
              <a:t> · </a:t>
            </a:r>
            <a:r>
              <a:rPr lang="pl-PL" sz="1200" b="0" i="1" kern="1200" dirty="0" err="1" smtClean="0">
                <a:solidFill>
                  <a:schemeClr val="tx1"/>
                </a:solidFill>
                <a:effectLst/>
                <a:latin typeface="+mn-lt"/>
                <a:ea typeface="+mn-ea"/>
                <a:cs typeface="+mn-cs"/>
              </a:rPr>
              <a:t>exc</a:t>
            </a:r>
            <a:r>
              <a:rPr lang="pl-PL" sz="1200" b="0" i="1" kern="1200" dirty="0" smtClean="0">
                <a:solidFill>
                  <a:schemeClr val="tx1"/>
                </a:solidFill>
                <a:effectLst/>
                <a:latin typeface="+mn-lt"/>
                <a:ea typeface="+mn-ea"/>
                <a:cs typeface="+mn-cs"/>
              </a:rPr>
              <a:t>[</a:t>
            </a:r>
            <a:r>
              <a:rPr lang="pl-PL" sz="1200" b="0" i="1" kern="1200" dirty="0" err="1" smtClean="0">
                <a:solidFill>
                  <a:schemeClr val="tx1"/>
                </a:solidFill>
                <a:effectLst/>
                <a:latin typeface="+mn-lt"/>
                <a:ea typeface="+mn-ea"/>
                <a:cs typeface="+mn-cs"/>
              </a:rPr>
              <a:t>ogitáuimus</a:t>
            </a:r>
            <a:r>
              <a:rPr lang="pl-PL" sz="1200" b="0" i="1" kern="1200" dirty="0" smtClean="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45</a:t>
            </a:fld>
            <a:endParaRPr lang="pl-PL"/>
          </a:p>
        </p:txBody>
      </p:sp>
    </p:spTree>
    <p:extLst>
      <p:ext uri="{BB962C8B-B14F-4D97-AF65-F5344CB8AC3E}">
        <p14:creationId xmlns:p14="http://schemas.microsoft.com/office/powerpoint/2010/main" val="222185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err="1" smtClean="0"/>
              <a:t>Beneventana</a:t>
            </a:r>
            <a:r>
              <a:rPr lang="pl-PL" dirty="0" smtClean="0"/>
              <a:t> od nazwy klasztoru</a:t>
            </a:r>
            <a:r>
              <a:rPr lang="pl-PL" baseline="0" dirty="0" smtClean="0"/>
              <a:t> benedyktyńskiego w Monte Cassino – ognisko szkoły kaligraficznej powstałe w VIII w. Wpływ jej ogarnął całe południowe Włochy.</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51</a:t>
            </a:fld>
            <a:endParaRPr lang="pl-PL"/>
          </a:p>
        </p:txBody>
      </p:sp>
    </p:spTree>
    <p:extLst>
      <p:ext uri="{BB962C8B-B14F-4D97-AF65-F5344CB8AC3E}">
        <p14:creationId xmlns:p14="http://schemas.microsoft.com/office/powerpoint/2010/main" val="282094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err="1" smtClean="0"/>
              <a:t>Beneventana</a:t>
            </a:r>
            <a:r>
              <a:rPr lang="pl-PL" dirty="0" smtClean="0"/>
              <a:t> od nazwy klasztoru</a:t>
            </a:r>
            <a:r>
              <a:rPr lang="pl-PL" baseline="0" dirty="0" smtClean="0"/>
              <a:t> benedyktyńskiego w Monte Cassino – ognisko szkoły kaligraficznej powstałe w VIII w. Wpływ jej ogarnął całe południowe Włochy.</a:t>
            </a:r>
            <a:endParaRPr lang="pl-PL" dirty="0"/>
          </a:p>
        </p:txBody>
      </p:sp>
      <p:sp>
        <p:nvSpPr>
          <p:cNvPr id="4" name="Symbol zastępczy numeru slajdu 3"/>
          <p:cNvSpPr>
            <a:spLocks noGrp="1"/>
          </p:cNvSpPr>
          <p:nvPr>
            <p:ph type="sldNum" sz="quarter" idx="10"/>
          </p:nvPr>
        </p:nvSpPr>
        <p:spPr/>
        <p:txBody>
          <a:bodyPr/>
          <a:lstStyle/>
          <a:p>
            <a:fld id="{FCE6839D-30FA-4B1E-B7AD-CDB88C22C8A8}" type="slidenum">
              <a:rPr lang="pl-PL" smtClean="0"/>
              <a:t>54</a:t>
            </a:fld>
            <a:endParaRPr lang="pl-PL"/>
          </a:p>
        </p:txBody>
      </p:sp>
    </p:spTree>
    <p:extLst>
      <p:ext uri="{BB962C8B-B14F-4D97-AF65-F5344CB8AC3E}">
        <p14:creationId xmlns:p14="http://schemas.microsoft.com/office/powerpoint/2010/main" val="127761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9EFC8F88-E723-4788-80BB-6873FDD43C14}" type="datetimeFigureOut">
              <a:rPr lang="pl-PL" smtClean="0"/>
              <a:t>2015-10-05</a:t>
            </a:fld>
            <a:endParaRPr lang="pl-PL"/>
          </a:p>
        </p:txBody>
      </p:sp>
      <p:sp>
        <p:nvSpPr>
          <p:cNvPr id="16" name="Symbol zastępczy numeru slajdu 15"/>
          <p:cNvSpPr>
            <a:spLocks noGrp="1"/>
          </p:cNvSpPr>
          <p:nvPr>
            <p:ph type="sldNum" sz="quarter" idx="11"/>
          </p:nvPr>
        </p:nvSpPr>
        <p:spPr/>
        <p:txBody>
          <a:bodyPr/>
          <a:lstStyle/>
          <a:p>
            <a:fld id="{BCA16EB3-039F-43F7-9D01-8493388FF7CD}"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EFC8F88-E723-4788-80BB-6873FDD43C14}" type="datetimeFigureOut">
              <a:rPr lang="pl-PL" smtClean="0"/>
              <a:t>2015-10-05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A16EB3-039F-43F7-9D01-8493388FF7CD}"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EFC8F88-E723-4788-80BB-6873FDD43C14}" type="datetimeFigureOut">
              <a:rPr lang="pl-PL" smtClean="0"/>
              <a:t>2015-10-05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A16EB3-039F-43F7-9D01-8493388FF7CD}"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9EFC8F88-E723-4788-80BB-6873FDD43C14}" type="datetimeFigureOut">
              <a:rPr lang="pl-PL" smtClean="0"/>
              <a:t>2015-10-05</a:t>
            </a:fld>
            <a:endParaRPr lang="pl-PL"/>
          </a:p>
        </p:txBody>
      </p:sp>
      <p:sp>
        <p:nvSpPr>
          <p:cNvPr id="15" name="Symbol zastępczy numeru slajdu 14"/>
          <p:cNvSpPr>
            <a:spLocks noGrp="1"/>
          </p:cNvSpPr>
          <p:nvPr>
            <p:ph type="sldNum" sz="quarter" idx="15"/>
          </p:nvPr>
        </p:nvSpPr>
        <p:spPr/>
        <p:txBody>
          <a:bodyPr/>
          <a:lstStyle>
            <a:lvl1pPr algn="ctr">
              <a:defRPr/>
            </a:lvl1pPr>
          </a:lstStyle>
          <a:p>
            <a:fld id="{BCA16EB3-039F-43F7-9D01-8493388FF7CD}"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9EFC8F88-E723-4788-80BB-6873FDD43C14}" type="datetimeFigureOut">
              <a:rPr lang="pl-PL" smtClean="0"/>
              <a:t>2015-10-05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A16EB3-039F-43F7-9D01-8493388FF7CD}"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9EFC8F88-E723-4788-80BB-6873FDD43C14}" type="datetimeFigureOut">
              <a:rPr lang="pl-PL" smtClean="0"/>
              <a:t>2015-10-05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CA16EB3-039F-43F7-9D01-8493388FF7CD}"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BCA16EB3-039F-43F7-9D01-8493388FF7CD}"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9EFC8F88-E723-4788-80BB-6873FDD43C14}" type="datetimeFigureOut">
              <a:rPr lang="pl-PL" smtClean="0"/>
              <a:t>2015-10-05</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9EFC8F88-E723-4788-80BB-6873FDD43C14}" type="datetimeFigureOut">
              <a:rPr lang="pl-PL" smtClean="0"/>
              <a:t>2015-10-05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CA16EB3-039F-43F7-9D01-8493388FF7CD}"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EFC8F88-E723-4788-80BB-6873FDD43C14}" type="datetimeFigureOut">
              <a:rPr lang="pl-PL" smtClean="0"/>
              <a:t>2015-10-05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CA16EB3-039F-43F7-9D01-8493388FF7CD}"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9EFC8F88-E723-4788-80BB-6873FDD43C14}" type="datetimeFigureOut">
              <a:rPr lang="pl-PL" smtClean="0"/>
              <a:t>2015-10-05</a:t>
            </a:fld>
            <a:endParaRPr lang="pl-PL"/>
          </a:p>
        </p:txBody>
      </p:sp>
      <p:sp>
        <p:nvSpPr>
          <p:cNvPr id="9" name="Symbol zastępczy numeru slajdu 8"/>
          <p:cNvSpPr>
            <a:spLocks noGrp="1"/>
          </p:cNvSpPr>
          <p:nvPr>
            <p:ph type="sldNum" sz="quarter" idx="15"/>
          </p:nvPr>
        </p:nvSpPr>
        <p:spPr/>
        <p:txBody>
          <a:bodyPr/>
          <a:lstStyle/>
          <a:p>
            <a:fld id="{BCA16EB3-039F-43F7-9D01-8493388FF7CD}"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9EFC8F88-E723-4788-80BB-6873FDD43C14}" type="datetimeFigureOut">
              <a:rPr lang="pl-PL" smtClean="0"/>
              <a:t>2015-10-05</a:t>
            </a:fld>
            <a:endParaRPr lang="pl-PL"/>
          </a:p>
        </p:txBody>
      </p:sp>
      <p:sp>
        <p:nvSpPr>
          <p:cNvPr id="9" name="Symbol zastępczy numeru slajdu 8"/>
          <p:cNvSpPr>
            <a:spLocks noGrp="1"/>
          </p:cNvSpPr>
          <p:nvPr>
            <p:ph type="sldNum" sz="quarter" idx="11"/>
          </p:nvPr>
        </p:nvSpPr>
        <p:spPr/>
        <p:txBody>
          <a:bodyPr/>
          <a:lstStyle/>
          <a:p>
            <a:fld id="{BCA16EB3-039F-43F7-9D01-8493388FF7CD}"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EFC8F88-E723-4788-80BB-6873FDD43C14}" type="datetimeFigureOut">
              <a:rPr lang="pl-PL" smtClean="0"/>
              <a:t>2015-10-05</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CA16EB3-039F-43F7-9D01-8493388FF7CD}"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536" y="3717032"/>
            <a:ext cx="8305800" cy="1143000"/>
          </a:xfrm>
        </p:spPr>
        <p:txBody>
          <a:bodyPr/>
          <a:lstStyle/>
          <a:p>
            <a:r>
              <a:rPr lang="pl-PL" dirty="0" smtClean="0">
                <a:solidFill>
                  <a:srgbClr val="C00000"/>
                </a:solidFill>
              </a:rPr>
              <a:t>Wprowadzenie</a:t>
            </a:r>
            <a:endParaRPr lang="pl-PL" dirty="0">
              <a:solidFill>
                <a:srgbClr val="C00000"/>
              </a:solidFill>
            </a:endParaRPr>
          </a:p>
        </p:txBody>
      </p:sp>
      <p:sp>
        <p:nvSpPr>
          <p:cNvPr id="2" name="Tytuł 1"/>
          <p:cNvSpPr>
            <a:spLocks noGrp="1"/>
          </p:cNvSpPr>
          <p:nvPr>
            <p:ph type="ctrTitle"/>
          </p:nvPr>
        </p:nvSpPr>
        <p:spPr/>
        <p:txBody>
          <a:bodyPr/>
          <a:lstStyle/>
          <a:p>
            <a:r>
              <a:rPr lang="pl-PL" dirty="0" smtClean="0"/>
              <a:t>PALEOGRAFIA ŁACIŃSKA</a:t>
            </a:r>
            <a:endParaRPr lang="pl-PL" dirty="0"/>
          </a:p>
        </p:txBody>
      </p:sp>
      <p:sp>
        <p:nvSpPr>
          <p:cNvPr id="5" name="pole tekstowe 4"/>
          <p:cNvSpPr txBox="1"/>
          <p:nvPr/>
        </p:nvSpPr>
        <p:spPr>
          <a:xfrm>
            <a:off x="4427984" y="764704"/>
            <a:ext cx="3240360" cy="461665"/>
          </a:xfrm>
          <a:prstGeom prst="rect">
            <a:avLst/>
          </a:prstGeom>
          <a:noFill/>
        </p:spPr>
        <p:txBody>
          <a:bodyPr wrap="square" rtlCol="0">
            <a:spAutoFit/>
          </a:bodyPr>
          <a:lstStyle/>
          <a:p>
            <a:pPr algn="r"/>
            <a:r>
              <a:rPr lang="pl-PL" sz="2400" i="1" dirty="0" smtClean="0">
                <a:solidFill>
                  <a:schemeClr val="bg1"/>
                </a:solidFill>
                <a:latin typeface="Garamond" panose="02020404030301010803" pitchFamily="18" charset="0"/>
              </a:rPr>
              <a:t>Katarzyna Jasińska-Zdun</a:t>
            </a:r>
            <a:endParaRPr lang="pl-PL" sz="2400" i="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504445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C00000"/>
                </a:solidFill>
              </a:rPr>
              <a:t>PRZYBORY</a:t>
            </a:r>
            <a:r>
              <a:rPr lang="pl-PL" dirty="0" smtClean="0"/>
              <a:t> PISARSKIE</a:t>
            </a:r>
            <a:endParaRPr lang="pl-PL" dirty="0"/>
          </a:p>
        </p:txBody>
      </p:sp>
      <p:sp>
        <p:nvSpPr>
          <p:cNvPr id="4" name="pole tekstowe 3"/>
          <p:cNvSpPr txBox="1"/>
          <p:nvPr/>
        </p:nvSpPr>
        <p:spPr>
          <a:xfrm>
            <a:off x="539552" y="1988840"/>
            <a:ext cx="8280920" cy="2308324"/>
          </a:xfrm>
          <a:prstGeom prst="rect">
            <a:avLst/>
          </a:prstGeom>
          <a:noFill/>
        </p:spPr>
        <p:txBody>
          <a:bodyPr wrap="square" rtlCol="0">
            <a:spAutoFit/>
          </a:bodyPr>
          <a:lstStyle/>
          <a:p>
            <a:pPr marL="742950" indent="-742950">
              <a:buAutoNum type="arabicPeriod"/>
            </a:pPr>
            <a:r>
              <a:rPr lang="pl-PL" sz="3600" dirty="0" smtClean="0">
                <a:solidFill>
                  <a:schemeClr val="bg1"/>
                </a:solidFill>
              </a:rPr>
              <a:t>Rylec (żelazny, brązowy, srebrny)</a:t>
            </a:r>
          </a:p>
          <a:p>
            <a:pPr marL="742950" indent="-742950">
              <a:buAutoNum type="arabicPeriod"/>
            </a:pPr>
            <a:r>
              <a:rPr lang="pl-PL" sz="3600" dirty="0" smtClean="0">
                <a:solidFill>
                  <a:schemeClr val="bg1"/>
                </a:solidFill>
              </a:rPr>
              <a:t>Pióro (trzcinowe, ptasie, metalowe)</a:t>
            </a:r>
          </a:p>
          <a:p>
            <a:pPr marL="742950" indent="-742950">
              <a:buAutoNum type="arabicPeriod"/>
            </a:pPr>
            <a:r>
              <a:rPr lang="pl-PL" sz="3600" dirty="0" smtClean="0">
                <a:solidFill>
                  <a:schemeClr val="bg1"/>
                </a:solidFill>
              </a:rPr>
              <a:t>Pędzel</a:t>
            </a:r>
          </a:p>
          <a:p>
            <a:pPr marL="742950" indent="-742950">
              <a:buAutoNum type="arabicPeriod"/>
            </a:pPr>
            <a:r>
              <a:rPr lang="pl-PL" sz="3600" dirty="0" smtClean="0">
                <a:solidFill>
                  <a:schemeClr val="bg1"/>
                </a:solidFill>
              </a:rPr>
              <a:t>Rysik (ołowiany)</a:t>
            </a:r>
          </a:p>
        </p:txBody>
      </p:sp>
    </p:spTree>
    <p:extLst>
      <p:ext uri="{BB962C8B-B14F-4D97-AF65-F5344CB8AC3E}">
        <p14:creationId xmlns:p14="http://schemas.microsoft.com/office/powerpoint/2010/main" val="309207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434256"/>
            <a:ext cx="6477000" cy="4524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ytuł 2"/>
          <p:cNvSpPr>
            <a:spLocks noGrp="1"/>
          </p:cNvSpPr>
          <p:nvPr>
            <p:ph type="title"/>
          </p:nvPr>
        </p:nvSpPr>
        <p:spPr/>
        <p:txBody>
          <a:bodyPr/>
          <a:lstStyle/>
          <a:p>
            <a:r>
              <a:rPr lang="pl-PL" dirty="0" smtClean="0"/>
              <a:t>RYLEC (</a:t>
            </a:r>
            <a:r>
              <a:rPr lang="pl-PL" i="1" dirty="0" err="1" smtClean="0"/>
              <a:t>Stilus</a:t>
            </a:r>
            <a:r>
              <a:rPr lang="pl-PL" dirty="0" smtClean="0"/>
              <a:t>)</a:t>
            </a:r>
            <a:endParaRPr lang="pl-PL" dirty="0"/>
          </a:p>
        </p:txBody>
      </p:sp>
      <p:sp>
        <p:nvSpPr>
          <p:cNvPr id="5" name="pole tekstowe 4"/>
          <p:cNvSpPr txBox="1"/>
          <p:nvPr/>
        </p:nvSpPr>
        <p:spPr>
          <a:xfrm>
            <a:off x="1187624" y="5987195"/>
            <a:ext cx="7050458" cy="369332"/>
          </a:xfrm>
          <a:prstGeom prst="rect">
            <a:avLst/>
          </a:prstGeom>
          <a:noFill/>
        </p:spPr>
        <p:txBody>
          <a:bodyPr wrap="square" rtlCol="0">
            <a:spAutoFit/>
          </a:bodyPr>
          <a:lstStyle/>
          <a:p>
            <a:r>
              <a:rPr lang="pl-PL" dirty="0" smtClean="0"/>
              <a:t>Brązowy </a:t>
            </a:r>
            <a:r>
              <a:rPr lang="pl-PL" i="1" dirty="0" err="1" smtClean="0"/>
              <a:t>stilus</a:t>
            </a:r>
            <a:r>
              <a:rPr lang="pl-PL" dirty="0" smtClean="0"/>
              <a:t> rzymski datowany na I-III w. Dł. 123mm, śr. ok. 5mm</a:t>
            </a:r>
            <a:endParaRPr lang="pl-PL" dirty="0"/>
          </a:p>
        </p:txBody>
      </p:sp>
    </p:spTree>
    <p:extLst>
      <p:ext uri="{BB962C8B-B14F-4D97-AF65-F5344CB8AC3E}">
        <p14:creationId xmlns:p14="http://schemas.microsoft.com/office/powerpoint/2010/main" val="3462650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48574" y="1484784"/>
            <a:ext cx="8229600" cy="4572000"/>
          </a:xfrm>
        </p:spPr>
        <p:txBody>
          <a:bodyPr>
            <a:normAutofit/>
          </a:bodyPr>
          <a:lstStyle/>
          <a:p>
            <a:pPr marL="0" indent="0">
              <a:buNone/>
            </a:pPr>
            <a:r>
              <a:rPr lang="pl-PL" sz="3600" dirty="0" smtClean="0"/>
              <a:t>Najstarszy </a:t>
            </a:r>
            <a:r>
              <a:rPr lang="pl-PL" sz="3600" dirty="0" smtClean="0">
                <a:solidFill>
                  <a:srgbClr val="C00000"/>
                </a:solidFill>
              </a:rPr>
              <a:t>atrament</a:t>
            </a:r>
            <a:r>
              <a:rPr lang="pl-PL" sz="3600" dirty="0" smtClean="0"/>
              <a:t> średniowieczny był </a:t>
            </a:r>
            <a:r>
              <a:rPr lang="pl-PL" sz="3600" dirty="0" smtClean="0">
                <a:solidFill>
                  <a:schemeClr val="bg1"/>
                </a:solidFill>
              </a:rPr>
              <a:t>czarny</a:t>
            </a:r>
            <a:r>
              <a:rPr lang="pl-PL" sz="3600" dirty="0" smtClean="0"/>
              <a:t> lub </a:t>
            </a:r>
            <a:r>
              <a:rPr lang="pl-PL" sz="3600" dirty="0" smtClean="0">
                <a:solidFill>
                  <a:srgbClr val="663300"/>
                </a:solidFill>
              </a:rPr>
              <a:t>ciemnobrunatny</a:t>
            </a:r>
            <a:r>
              <a:rPr lang="pl-PL" sz="3600" dirty="0" smtClean="0"/>
              <a:t> (</a:t>
            </a:r>
            <a:r>
              <a:rPr lang="pl-PL" sz="3600" i="1" dirty="0" err="1" smtClean="0"/>
              <a:t>ater,tra,trum</a:t>
            </a:r>
            <a:r>
              <a:rPr lang="pl-PL" sz="3600" i="1" dirty="0" smtClean="0"/>
              <a:t> </a:t>
            </a:r>
            <a:r>
              <a:rPr lang="pl-PL" sz="3600" dirty="0" smtClean="0"/>
              <a:t>– czarny)</a:t>
            </a:r>
          </a:p>
          <a:p>
            <a:pPr marL="0" indent="0">
              <a:buNone/>
            </a:pPr>
            <a:endParaRPr lang="pl-PL" dirty="0" smtClean="0">
              <a:solidFill>
                <a:srgbClr val="663300"/>
              </a:solidFill>
            </a:endParaRPr>
          </a:p>
          <a:p>
            <a:pPr marL="0" indent="0">
              <a:buNone/>
            </a:pPr>
            <a:r>
              <a:rPr lang="pl-PL" sz="3200" dirty="0" smtClean="0"/>
              <a:t>Inne nazwy na atrament:</a:t>
            </a:r>
          </a:p>
          <a:p>
            <a:pPr marL="0" indent="0">
              <a:buNone/>
            </a:pPr>
            <a:r>
              <a:rPr lang="pl-PL" sz="3200" i="1" dirty="0" err="1" smtClean="0">
                <a:solidFill>
                  <a:srgbClr val="C00000"/>
                </a:solidFill>
              </a:rPr>
              <a:t>incaustum</a:t>
            </a:r>
            <a:r>
              <a:rPr lang="pl-PL" sz="3200" i="1" dirty="0" smtClean="0"/>
              <a:t> (podgrzane) </a:t>
            </a:r>
            <a:r>
              <a:rPr lang="pl-PL" sz="3200" i="1" dirty="0" smtClean="0">
                <a:latin typeface="Garamond" panose="02020404030301010803" pitchFamily="18" charset="0"/>
              </a:rPr>
              <a:t>→ </a:t>
            </a:r>
            <a:r>
              <a:rPr lang="pl-PL" sz="3200" dirty="0" smtClean="0">
                <a:latin typeface="Garamond" panose="02020404030301010803" pitchFamily="18" charset="0"/>
              </a:rPr>
              <a:t>wł</a:t>
            </a:r>
            <a:r>
              <a:rPr lang="pl-PL" sz="3200" i="1" dirty="0" smtClean="0">
                <a:latin typeface="Garamond" panose="02020404030301010803" pitchFamily="18" charset="0"/>
              </a:rPr>
              <a:t>. </a:t>
            </a:r>
            <a:r>
              <a:rPr lang="pl-PL" sz="3200" i="1" dirty="0" err="1" smtClean="0">
                <a:latin typeface="Garamond" panose="02020404030301010803" pitchFamily="18" charset="0"/>
              </a:rPr>
              <a:t>inchiostro</a:t>
            </a:r>
            <a:r>
              <a:rPr lang="pl-PL" sz="3200" i="1" dirty="0" smtClean="0">
                <a:latin typeface="Garamond" panose="02020404030301010803" pitchFamily="18" charset="0"/>
              </a:rPr>
              <a:t>, </a:t>
            </a:r>
            <a:r>
              <a:rPr lang="pl-PL" sz="3200" dirty="0" smtClean="0">
                <a:latin typeface="Garamond" panose="02020404030301010803" pitchFamily="18" charset="0"/>
              </a:rPr>
              <a:t>fr</a:t>
            </a:r>
            <a:r>
              <a:rPr lang="pl-PL" sz="3200" i="1" dirty="0" smtClean="0">
                <a:latin typeface="Garamond" panose="02020404030301010803" pitchFamily="18" charset="0"/>
              </a:rPr>
              <a:t>. </a:t>
            </a:r>
            <a:r>
              <a:rPr lang="pl-PL" sz="3200" i="1" dirty="0" err="1" smtClean="0">
                <a:latin typeface="Garamond" panose="02020404030301010803" pitchFamily="18" charset="0"/>
              </a:rPr>
              <a:t>encre</a:t>
            </a:r>
            <a:r>
              <a:rPr lang="pl-PL" sz="3200" i="1" dirty="0" smtClean="0">
                <a:latin typeface="Garamond" panose="02020404030301010803" pitchFamily="18" charset="0"/>
              </a:rPr>
              <a:t>, </a:t>
            </a:r>
            <a:r>
              <a:rPr lang="pl-PL" sz="3200" dirty="0" smtClean="0">
                <a:latin typeface="Garamond" panose="02020404030301010803" pitchFamily="18" charset="0"/>
              </a:rPr>
              <a:t>ang</a:t>
            </a:r>
            <a:r>
              <a:rPr lang="pl-PL" sz="3200" i="1" dirty="0" smtClean="0">
                <a:latin typeface="Garamond" panose="02020404030301010803" pitchFamily="18" charset="0"/>
              </a:rPr>
              <a:t>. </a:t>
            </a:r>
            <a:r>
              <a:rPr lang="pl-PL" sz="3200" i="1" dirty="0" err="1" smtClean="0">
                <a:latin typeface="Garamond" panose="02020404030301010803" pitchFamily="18" charset="0"/>
              </a:rPr>
              <a:t>ink</a:t>
            </a:r>
            <a:endParaRPr lang="pl-PL" sz="3200" i="1" dirty="0" smtClean="0">
              <a:latin typeface="Garamond" panose="02020404030301010803" pitchFamily="18" charset="0"/>
            </a:endParaRPr>
          </a:p>
          <a:p>
            <a:pPr marL="0" indent="0">
              <a:buNone/>
            </a:pPr>
            <a:r>
              <a:rPr lang="pl-PL" sz="3200" i="1" dirty="0" err="1" smtClean="0">
                <a:solidFill>
                  <a:srgbClr val="C00000"/>
                </a:solidFill>
              </a:rPr>
              <a:t>tinctura</a:t>
            </a:r>
            <a:r>
              <a:rPr lang="pl-PL" sz="3200" i="1" dirty="0" smtClean="0"/>
              <a:t> (farbowanie) </a:t>
            </a:r>
            <a:r>
              <a:rPr lang="pl-PL" sz="3200" i="1" dirty="0" smtClean="0">
                <a:latin typeface="Garamond" panose="02020404030301010803" pitchFamily="18" charset="0"/>
              </a:rPr>
              <a:t>→ </a:t>
            </a:r>
            <a:r>
              <a:rPr lang="pl-PL" sz="3200" dirty="0" smtClean="0">
                <a:latin typeface="Garamond" panose="02020404030301010803" pitchFamily="18" charset="0"/>
              </a:rPr>
              <a:t>niem. </a:t>
            </a:r>
            <a:r>
              <a:rPr lang="pl-PL" sz="3200" i="1" dirty="0" err="1" smtClean="0">
                <a:latin typeface="Garamond" panose="02020404030301010803" pitchFamily="18" charset="0"/>
              </a:rPr>
              <a:t>Tinte</a:t>
            </a:r>
            <a:r>
              <a:rPr lang="pl-PL" sz="3200" i="1" dirty="0" smtClean="0">
                <a:latin typeface="Garamond" panose="02020404030301010803" pitchFamily="18" charset="0"/>
              </a:rPr>
              <a:t>, </a:t>
            </a:r>
            <a:r>
              <a:rPr lang="pl-PL" sz="3200" dirty="0" err="1" smtClean="0">
                <a:latin typeface="Garamond" panose="02020404030301010803" pitchFamily="18" charset="0"/>
              </a:rPr>
              <a:t>hisp</a:t>
            </a:r>
            <a:r>
              <a:rPr lang="pl-PL" sz="3200" dirty="0" smtClean="0">
                <a:latin typeface="Garamond" panose="02020404030301010803" pitchFamily="18" charset="0"/>
              </a:rPr>
              <a:t>. </a:t>
            </a:r>
            <a:r>
              <a:rPr lang="pl-PL" sz="3200" i="1" dirty="0" smtClean="0">
                <a:latin typeface="Garamond" panose="02020404030301010803" pitchFamily="18" charset="0"/>
              </a:rPr>
              <a:t>tinta</a:t>
            </a:r>
          </a:p>
        </p:txBody>
      </p:sp>
      <p:sp>
        <p:nvSpPr>
          <p:cNvPr id="3" name="Tytuł 2"/>
          <p:cNvSpPr>
            <a:spLocks noGrp="1"/>
          </p:cNvSpPr>
          <p:nvPr>
            <p:ph type="title"/>
          </p:nvPr>
        </p:nvSpPr>
        <p:spPr/>
        <p:txBody>
          <a:bodyPr/>
          <a:lstStyle/>
          <a:p>
            <a:pPr algn="ctr"/>
            <a:r>
              <a:rPr lang="pl-PL" dirty="0" smtClean="0">
                <a:solidFill>
                  <a:srgbClr val="C00000"/>
                </a:solidFill>
              </a:rPr>
              <a:t>ATRAMENT</a:t>
            </a:r>
            <a:endParaRPr lang="pl-PL" dirty="0">
              <a:solidFill>
                <a:srgbClr val="C00000"/>
              </a:solidFill>
            </a:endParaRPr>
          </a:p>
        </p:txBody>
      </p:sp>
    </p:spTree>
    <p:extLst>
      <p:ext uri="{BB962C8B-B14F-4D97-AF65-F5344CB8AC3E}">
        <p14:creationId xmlns:p14="http://schemas.microsoft.com/office/powerpoint/2010/main" val="169203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507288" cy="4572000"/>
          </a:xfrm>
        </p:spPr>
        <p:txBody>
          <a:bodyPr>
            <a:normAutofit lnSpcReduction="10000"/>
          </a:bodyPr>
          <a:lstStyle/>
          <a:p>
            <a:pPr marL="0" indent="0">
              <a:buNone/>
            </a:pPr>
            <a:r>
              <a:rPr lang="pl-PL" dirty="0" smtClean="0"/>
              <a:t>Z czego wyrabiano atrament</a:t>
            </a:r>
          </a:p>
          <a:p>
            <a:pPr marL="514350" indent="-514350">
              <a:buAutoNum type="arabicPeriod"/>
            </a:pPr>
            <a:r>
              <a:rPr lang="pl-PL" dirty="0" smtClean="0">
                <a:solidFill>
                  <a:srgbClr val="C00000"/>
                </a:solidFill>
              </a:rPr>
              <a:t>mątwa</a:t>
            </a:r>
            <a:r>
              <a:rPr lang="pl-PL" dirty="0" smtClean="0"/>
              <a:t> (sepia)</a:t>
            </a:r>
          </a:p>
          <a:p>
            <a:pPr marL="514350" indent="-514350">
              <a:buAutoNum type="arabicPeriod"/>
            </a:pPr>
            <a:r>
              <a:rPr lang="pl-PL" dirty="0" smtClean="0">
                <a:solidFill>
                  <a:srgbClr val="C00000"/>
                </a:solidFill>
              </a:rPr>
              <a:t>sadza z gumą</a:t>
            </a:r>
          </a:p>
          <a:p>
            <a:pPr marL="514350" indent="-514350">
              <a:buAutoNum type="arabicPeriod"/>
            </a:pPr>
            <a:r>
              <a:rPr lang="pl-PL" dirty="0" smtClean="0">
                <a:solidFill>
                  <a:srgbClr val="C00000"/>
                </a:solidFill>
              </a:rPr>
              <a:t>metal</a:t>
            </a:r>
            <a:r>
              <a:rPr lang="pl-PL" dirty="0" smtClean="0"/>
              <a:t> (miedź) z galasówką, gumą i wodą deszczową </a:t>
            </a:r>
            <a:r>
              <a:rPr lang="pl-PL" dirty="0" smtClean="0">
                <a:solidFill>
                  <a:srgbClr val="FF0000"/>
                </a:solidFill>
              </a:rPr>
              <a:t>+</a:t>
            </a:r>
          </a:p>
          <a:p>
            <a:pPr marL="0" indent="0">
              <a:buNone/>
            </a:pPr>
            <a:r>
              <a:rPr lang="pl-PL" dirty="0"/>
              <a:t>	</a:t>
            </a:r>
            <a:r>
              <a:rPr lang="pl-PL" dirty="0" smtClean="0"/>
              <a:t>wino</a:t>
            </a:r>
          </a:p>
          <a:p>
            <a:pPr marL="0" indent="0">
              <a:buNone/>
            </a:pPr>
            <a:r>
              <a:rPr lang="pl-PL" dirty="0" smtClean="0"/>
              <a:t>	cienkie piwo</a:t>
            </a:r>
          </a:p>
          <a:p>
            <a:pPr marL="0" indent="0">
              <a:buNone/>
            </a:pPr>
            <a:r>
              <a:rPr lang="pl-PL" dirty="0" smtClean="0"/>
              <a:t>	ocet</a:t>
            </a:r>
          </a:p>
          <a:p>
            <a:pPr marL="0" indent="0">
              <a:buNone/>
            </a:pPr>
            <a:r>
              <a:rPr lang="pl-PL" dirty="0" smtClean="0"/>
              <a:t>Jak wyrabiano atrament?</a:t>
            </a:r>
          </a:p>
          <a:p>
            <a:pPr marL="0" indent="0" algn="just">
              <a:buNone/>
            </a:pPr>
            <a:r>
              <a:rPr lang="pl-PL" dirty="0" smtClean="0">
                <a:solidFill>
                  <a:srgbClr val="C00000"/>
                </a:solidFill>
              </a:rPr>
              <a:t>podgrzewanie</a:t>
            </a:r>
            <a:r>
              <a:rPr lang="pl-PL" dirty="0" smtClean="0"/>
              <a:t> w/w ingrediencji </a:t>
            </a:r>
            <a:r>
              <a:rPr lang="pl-PL" i="1" dirty="0" smtClean="0"/>
              <a:t>(</a:t>
            </a:r>
            <a:r>
              <a:rPr lang="pl-PL" i="1" dirty="0" err="1" smtClean="0"/>
              <a:t>incaustum</a:t>
            </a:r>
            <a:r>
              <a:rPr lang="pl-PL" i="1" dirty="0" smtClean="0"/>
              <a:t>) </a:t>
            </a:r>
            <a:r>
              <a:rPr lang="pl-PL" dirty="0" smtClean="0"/>
              <a:t>w odpowiednich proporcjach</a:t>
            </a:r>
          </a:p>
          <a:p>
            <a:pPr marL="514350" indent="-514350">
              <a:buAutoNum type="arabicPeriod"/>
            </a:pPr>
            <a:endParaRPr lang="pl-PL" dirty="0"/>
          </a:p>
        </p:txBody>
      </p:sp>
      <p:sp>
        <p:nvSpPr>
          <p:cNvPr id="3" name="Tytuł 2"/>
          <p:cNvSpPr>
            <a:spLocks noGrp="1"/>
          </p:cNvSpPr>
          <p:nvPr>
            <p:ph type="title"/>
          </p:nvPr>
        </p:nvSpPr>
        <p:spPr/>
        <p:txBody>
          <a:bodyPr>
            <a:normAutofit fontScale="90000"/>
          </a:bodyPr>
          <a:lstStyle/>
          <a:p>
            <a:pPr algn="ctr"/>
            <a:r>
              <a:rPr lang="pl-PL" dirty="0" smtClean="0">
                <a:solidFill>
                  <a:srgbClr val="C00000"/>
                </a:solidFill>
              </a:rPr>
              <a:t>ATRAMENT</a:t>
            </a:r>
            <a:r>
              <a:rPr lang="pl-PL" dirty="0" smtClean="0"/>
              <a:t> – SPOSÓB PRODUKCJI</a:t>
            </a:r>
            <a:endParaRPr lang="pl-PL" dirty="0"/>
          </a:p>
        </p:txBody>
      </p:sp>
    </p:spTree>
    <p:extLst>
      <p:ext uri="{BB962C8B-B14F-4D97-AF65-F5344CB8AC3E}">
        <p14:creationId xmlns:p14="http://schemas.microsoft.com/office/powerpoint/2010/main" val="176980692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32602" y="4534382"/>
            <a:ext cx="8229600" cy="1544960"/>
          </a:xfrm>
        </p:spPr>
        <p:txBody>
          <a:bodyPr>
            <a:normAutofit/>
          </a:bodyPr>
          <a:lstStyle/>
          <a:p>
            <a:r>
              <a:rPr lang="pl-PL" dirty="0" smtClean="0"/>
              <a:t>Róg bydlęcy</a:t>
            </a:r>
          </a:p>
          <a:p>
            <a:r>
              <a:rPr lang="pl-PL" dirty="0" smtClean="0"/>
              <a:t>Metalowe kałamarze</a:t>
            </a:r>
          </a:p>
          <a:p>
            <a:pPr marL="0" indent="0">
              <a:buNone/>
            </a:pPr>
            <a:endParaRPr lang="pl-PL" dirty="0"/>
          </a:p>
        </p:txBody>
      </p:sp>
      <p:sp>
        <p:nvSpPr>
          <p:cNvPr id="3" name="Tytuł 2"/>
          <p:cNvSpPr>
            <a:spLocks noGrp="1"/>
          </p:cNvSpPr>
          <p:nvPr>
            <p:ph type="title"/>
          </p:nvPr>
        </p:nvSpPr>
        <p:spPr/>
        <p:txBody>
          <a:bodyPr/>
          <a:lstStyle/>
          <a:p>
            <a:r>
              <a:rPr lang="pl-PL" dirty="0" smtClean="0"/>
              <a:t>KTO PRODUKOWAŁ </a:t>
            </a:r>
            <a:r>
              <a:rPr lang="pl-PL" dirty="0" smtClean="0">
                <a:solidFill>
                  <a:srgbClr val="C00000"/>
                </a:solidFill>
              </a:rPr>
              <a:t>ATRAMENT</a:t>
            </a:r>
            <a:r>
              <a:rPr lang="pl-PL" dirty="0" smtClean="0"/>
              <a:t>?</a:t>
            </a:r>
            <a:endParaRPr lang="pl-PL" dirty="0"/>
          </a:p>
        </p:txBody>
      </p:sp>
      <p:sp>
        <p:nvSpPr>
          <p:cNvPr id="4" name="pole tekstowe 3"/>
          <p:cNvSpPr txBox="1"/>
          <p:nvPr/>
        </p:nvSpPr>
        <p:spPr>
          <a:xfrm>
            <a:off x="4427984" y="2132856"/>
            <a:ext cx="3384376" cy="400110"/>
          </a:xfrm>
          <a:prstGeom prst="rect">
            <a:avLst/>
          </a:prstGeom>
          <a:noFill/>
        </p:spPr>
        <p:txBody>
          <a:bodyPr wrap="square" rtlCol="0">
            <a:spAutoFit/>
          </a:bodyPr>
          <a:lstStyle/>
          <a:p>
            <a:r>
              <a:rPr lang="pl-PL" sz="2000" dirty="0" smtClean="0"/>
              <a:t>do własnego użytku</a:t>
            </a:r>
            <a:endParaRPr lang="pl-PL" sz="2000" dirty="0"/>
          </a:p>
        </p:txBody>
      </p:sp>
      <p:sp>
        <p:nvSpPr>
          <p:cNvPr id="6" name="Tytuł 2"/>
          <p:cNvSpPr txBox="1">
            <a:spLocks/>
          </p:cNvSpPr>
          <p:nvPr/>
        </p:nvSpPr>
        <p:spPr>
          <a:xfrm>
            <a:off x="606724" y="2989422"/>
            <a:ext cx="8229600" cy="1219200"/>
          </a:xfrm>
          <a:prstGeom prst="rect">
            <a:avLst/>
          </a:prstGeom>
          <a:ln w="6350" cap="rnd">
            <a:noFill/>
          </a:ln>
        </p:spPr>
        <p:txBody>
          <a:bodyPr vert="horz" rtlCol="0" anchor="b" anchorCtr="0">
            <a:normAutofit fontScale="925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pl-PL" dirty="0" smtClean="0"/>
              <a:t>PRZECHOWYWANIE </a:t>
            </a:r>
            <a:r>
              <a:rPr lang="pl-PL" dirty="0" smtClean="0">
                <a:solidFill>
                  <a:srgbClr val="C00000"/>
                </a:solidFill>
              </a:rPr>
              <a:t>ATRAMENTU</a:t>
            </a:r>
            <a:endParaRPr lang="pl-PL" dirty="0">
              <a:solidFill>
                <a:srgbClr val="C00000"/>
              </a:solidFill>
            </a:endParaRPr>
          </a:p>
        </p:txBody>
      </p:sp>
      <p:sp>
        <p:nvSpPr>
          <p:cNvPr id="7" name="Symbol zastępczy zawartości 1"/>
          <p:cNvSpPr txBox="1">
            <a:spLocks/>
          </p:cNvSpPr>
          <p:nvPr/>
        </p:nvSpPr>
        <p:spPr>
          <a:xfrm>
            <a:off x="609600" y="1676400"/>
            <a:ext cx="8229600" cy="154496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pl-PL" dirty="0" smtClean="0"/>
              <a:t>Mnisi w klasztorach</a:t>
            </a:r>
          </a:p>
          <a:p>
            <a:r>
              <a:rPr lang="pl-PL" dirty="0" smtClean="0"/>
              <a:t>Skryptoria</a:t>
            </a:r>
          </a:p>
          <a:p>
            <a:r>
              <a:rPr lang="pl-PL" dirty="0" smtClean="0"/>
              <a:t>Kancelarie</a:t>
            </a:r>
          </a:p>
          <a:p>
            <a:pPr marL="0" indent="0">
              <a:buFont typeface="Wingdings 2"/>
              <a:buNone/>
            </a:pPr>
            <a:endParaRPr lang="pl-PL" dirty="0"/>
          </a:p>
        </p:txBody>
      </p:sp>
    </p:spTree>
    <p:extLst>
      <p:ext uri="{BB962C8B-B14F-4D97-AF65-F5344CB8AC3E}">
        <p14:creationId xmlns:p14="http://schemas.microsoft.com/office/powerpoint/2010/main" val="3196853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heel(1)">
                                      <p:cBhvr>
                                        <p:cTn id="25" dur="2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greckie </a:t>
            </a:r>
            <a:r>
              <a:rPr lang="el-GR" i="1" dirty="0" smtClean="0">
                <a:solidFill>
                  <a:srgbClr val="C00000"/>
                </a:solidFill>
              </a:rPr>
              <a:t>γράφ</a:t>
            </a:r>
            <a:r>
              <a:rPr lang="pl-PL" i="1" dirty="0" err="1" smtClean="0">
                <a:solidFill>
                  <a:srgbClr val="C00000"/>
                </a:solidFill>
                <a:latin typeface="Symbol" panose="05050102010706020507" pitchFamily="18" charset="2"/>
              </a:rPr>
              <a:t>ein</a:t>
            </a:r>
            <a:endParaRPr lang="el-GR" i="1" dirty="0">
              <a:solidFill>
                <a:srgbClr val="C00000"/>
              </a:solidFill>
            </a:endParaRPr>
          </a:p>
          <a:p>
            <a:pPr marL="0" indent="0">
              <a:buNone/>
            </a:pPr>
            <a:r>
              <a:rPr lang="pl-PL" dirty="0" smtClean="0"/>
              <a:t>łacińskie </a:t>
            </a:r>
            <a:r>
              <a:rPr lang="pl-PL" i="1" dirty="0" err="1" smtClean="0">
                <a:solidFill>
                  <a:srgbClr val="C00000"/>
                </a:solidFill>
              </a:rPr>
              <a:t>scribere</a:t>
            </a:r>
            <a:endParaRPr lang="pl-PL" i="1" dirty="0">
              <a:solidFill>
                <a:srgbClr val="C00000"/>
              </a:solidFill>
            </a:endParaRPr>
          </a:p>
          <a:p>
            <a:pPr marL="0" indent="0">
              <a:buNone/>
            </a:pPr>
            <a:r>
              <a:rPr lang="pl-PL" dirty="0" smtClean="0"/>
              <a:t>gockie </a:t>
            </a:r>
            <a:r>
              <a:rPr lang="pl-PL" i="1" dirty="0" err="1" smtClean="0">
                <a:solidFill>
                  <a:srgbClr val="C00000"/>
                </a:solidFill>
              </a:rPr>
              <a:t>ureitan</a:t>
            </a:r>
            <a:r>
              <a:rPr lang="pl-PL" i="1" dirty="0" smtClean="0"/>
              <a:t> (</a:t>
            </a:r>
            <a:r>
              <a:rPr lang="pl-PL" i="1" dirty="0" err="1" smtClean="0">
                <a:solidFill>
                  <a:srgbClr val="C00000"/>
                </a:solidFill>
              </a:rPr>
              <a:t>rizan</a:t>
            </a:r>
            <a:r>
              <a:rPr lang="pl-PL" i="1" dirty="0" smtClean="0"/>
              <a:t>)</a:t>
            </a:r>
          </a:p>
          <a:p>
            <a:pPr marL="0" indent="0">
              <a:buNone/>
            </a:pPr>
            <a:endParaRPr lang="pl-PL" i="1" dirty="0" smtClean="0"/>
          </a:p>
          <a:p>
            <a:pPr marL="0" indent="0">
              <a:buNone/>
            </a:pPr>
            <a:endParaRPr lang="pl-PL" i="1" dirty="0"/>
          </a:p>
          <a:p>
            <a:pPr marL="0" indent="0">
              <a:buNone/>
            </a:pPr>
            <a:r>
              <a:rPr lang="pl-PL" dirty="0" smtClean="0"/>
              <a:t>łacińskie</a:t>
            </a:r>
            <a:r>
              <a:rPr lang="pl-PL" i="1" dirty="0" smtClean="0"/>
              <a:t> </a:t>
            </a:r>
            <a:r>
              <a:rPr lang="pl-PL" i="1" dirty="0" err="1" smtClean="0">
                <a:solidFill>
                  <a:srgbClr val="C00000"/>
                </a:solidFill>
              </a:rPr>
              <a:t>pingere</a:t>
            </a:r>
            <a:endParaRPr lang="pl-PL" i="1" dirty="0">
              <a:solidFill>
                <a:srgbClr val="C00000"/>
              </a:solidFill>
            </a:endParaRPr>
          </a:p>
          <a:p>
            <a:pPr marL="0" indent="0">
              <a:buNone/>
            </a:pPr>
            <a:r>
              <a:rPr lang="pl-PL" dirty="0" smtClean="0"/>
              <a:t>polskie </a:t>
            </a:r>
            <a:r>
              <a:rPr lang="pl-PL" i="1" dirty="0" smtClean="0">
                <a:solidFill>
                  <a:srgbClr val="C00000"/>
                </a:solidFill>
              </a:rPr>
              <a:t>pisać</a:t>
            </a:r>
          </a:p>
          <a:p>
            <a:pPr marL="0" indent="0">
              <a:buNone/>
            </a:pPr>
            <a:r>
              <a:rPr lang="pl-PL" dirty="0" smtClean="0"/>
              <a:t>niemieckie</a:t>
            </a:r>
            <a:r>
              <a:rPr lang="pl-PL" i="1" dirty="0" smtClean="0"/>
              <a:t> </a:t>
            </a:r>
            <a:r>
              <a:rPr lang="pl-PL" i="1" dirty="0" err="1" smtClean="0">
                <a:solidFill>
                  <a:srgbClr val="C00000"/>
                </a:solidFill>
              </a:rPr>
              <a:t>malen</a:t>
            </a:r>
            <a:endParaRPr lang="pl-PL" i="1" dirty="0" smtClean="0">
              <a:solidFill>
                <a:srgbClr val="C00000"/>
              </a:solidFill>
            </a:endParaRPr>
          </a:p>
        </p:txBody>
      </p:sp>
      <p:sp>
        <p:nvSpPr>
          <p:cNvPr id="3" name="Tytuł 2"/>
          <p:cNvSpPr>
            <a:spLocks noGrp="1"/>
          </p:cNvSpPr>
          <p:nvPr>
            <p:ph type="title"/>
          </p:nvPr>
        </p:nvSpPr>
        <p:spPr/>
        <p:txBody>
          <a:bodyPr/>
          <a:lstStyle/>
          <a:p>
            <a:pPr algn="ctr"/>
            <a:r>
              <a:rPr lang="pl-PL" dirty="0" smtClean="0"/>
              <a:t>CZYNNOŚĆ </a:t>
            </a:r>
            <a:r>
              <a:rPr lang="pl-PL" dirty="0" smtClean="0">
                <a:solidFill>
                  <a:srgbClr val="C00000"/>
                </a:solidFill>
              </a:rPr>
              <a:t>PISANIA</a:t>
            </a:r>
            <a:endParaRPr lang="pl-PL" dirty="0">
              <a:solidFill>
                <a:srgbClr val="C00000"/>
              </a:solidFill>
            </a:endParaRPr>
          </a:p>
        </p:txBody>
      </p:sp>
      <p:sp>
        <p:nvSpPr>
          <p:cNvPr id="4" name="Strzałka w prawo 3"/>
          <p:cNvSpPr/>
          <p:nvPr/>
        </p:nvSpPr>
        <p:spPr>
          <a:xfrm>
            <a:off x="3923928" y="2204864"/>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sp>
        <p:nvSpPr>
          <p:cNvPr id="5" name="pole tekstowe 4"/>
          <p:cNvSpPr txBox="1"/>
          <p:nvPr/>
        </p:nvSpPr>
        <p:spPr>
          <a:xfrm>
            <a:off x="5469498" y="2320164"/>
            <a:ext cx="2880320" cy="584775"/>
          </a:xfrm>
          <a:prstGeom prst="rect">
            <a:avLst/>
          </a:prstGeom>
          <a:noFill/>
        </p:spPr>
        <p:txBody>
          <a:bodyPr wrap="square" rtlCol="0">
            <a:spAutoFit/>
          </a:bodyPr>
          <a:lstStyle/>
          <a:p>
            <a:r>
              <a:rPr lang="pl-PL" sz="3200" dirty="0" smtClean="0">
                <a:solidFill>
                  <a:srgbClr val="C00000"/>
                </a:solidFill>
              </a:rPr>
              <a:t>rzezanie</a:t>
            </a:r>
            <a:r>
              <a:rPr lang="pl-PL" sz="3200" dirty="0" smtClean="0"/>
              <a:t>, rycie</a:t>
            </a:r>
            <a:endParaRPr lang="pl-PL" sz="3200" dirty="0"/>
          </a:p>
        </p:txBody>
      </p:sp>
      <p:sp>
        <p:nvSpPr>
          <p:cNvPr id="6" name="Strzałka w prawo 5"/>
          <p:cNvSpPr/>
          <p:nvPr/>
        </p:nvSpPr>
        <p:spPr>
          <a:xfrm>
            <a:off x="3911941" y="4293096"/>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sp>
        <p:nvSpPr>
          <p:cNvPr id="7" name="pole tekstowe 6"/>
          <p:cNvSpPr txBox="1"/>
          <p:nvPr/>
        </p:nvSpPr>
        <p:spPr>
          <a:xfrm>
            <a:off x="5469849" y="4208082"/>
            <a:ext cx="2880320" cy="584775"/>
          </a:xfrm>
          <a:prstGeom prst="rect">
            <a:avLst/>
          </a:prstGeom>
          <a:noFill/>
        </p:spPr>
        <p:txBody>
          <a:bodyPr wrap="square" rtlCol="0">
            <a:spAutoFit/>
          </a:bodyPr>
          <a:lstStyle/>
          <a:p>
            <a:r>
              <a:rPr lang="pl-PL" sz="3200" dirty="0" smtClean="0">
                <a:solidFill>
                  <a:srgbClr val="C00000"/>
                </a:solidFill>
              </a:rPr>
              <a:t>malowanie</a:t>
            </a:r>
            <a:endParaRPr lang="pl-PL" sz="3200" dirty="0">
              <a:solidFill>
                <a:srgbClr val="C00000"/>
              </a:solidFill>
            </a:endParaRPr>
          </a:p>
        </p:txBody>
      </p:sp>
    </p:spTree>
    <p:extLst>
      <p:ext uri="{BB962C8B-B14F-4D97-AF65-F5344CB8AC3E}">
        <p14:creationId xmlns:p14="http://schemas.microsoft.com/office/powerpoint/2010/main" val="3189024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sz="3600" dirty="0" err="1" smtClean="0">
                <a:solidFill>
                  <a:srgbClr val="C00000"/>
                </a:solidFill>
              </a:rPr>
              <a:t>scriba</a:t>
            </a:r>
            <a:r>
              <a:rPr lang="pl-PL" sz="3600" dirty="0" smtClean="0"/>
              <a:t> </a:t>
            </a:r>
            <a:r>
              <a:rPr lang="pl-PL" sz="3600" dirty="0" smtClean="0">
                <a:latin typeface="Garamond" panose="02020404030301010803" pitchFamily="18" charset="0"/>
              </a:rPr>
              <a:t>↔ </a:t>
            </a:r>
            <a:r>
              <a:rPr lang="pl-PL" sz="3600" i="1" dirty="0" err="1" smtClean="0">
                <a:latin typeface="Garamond" panose="02020404030301010803" pitchFamily="18" charset="0"/>
              </a:rPr>
              <a:t>scribere</a:t>
            </a:r>
            <a:endParaRPr lang="pl-PL" sz="3600" i="1" dirty="0" smtClean="0"/>
          </a:p>
          <a:p>
            <a:pPr marL="0" indent="0">
              <a:buNone/>
            </a:pPr>
            <a:r>
              <a:rPr lang="pl-PL" sz="3600" dirty="0" err="1" smtClean="0">
                <a:solidFill>
                  <a:srgbClr val="C00000"/>
                </a:solidFill>
              </a:rPr>
              <a:t>scriptor</a:t>
            </a:r>
            <a:r>
              <a:rPr lang="pl-PL" sz="3600" dirty="0" smtClean="0"/>
              <a:t> </a:t>
            </a:r>
            <a:r>
              <a:rPr lang="pl-PL" sz="3600" dirty="0">
                <a:latin typeface="Garamond" panose="02020404030301010803" pitchFamily="18" charset="0"/>
              </a:rPr>
              <a:t>↔ </a:t>
            </a:r>
            <a:r>
              <a:rPr lang="pl-PL" sz="3600" i="1" dirty="0" err="1">
                <a:latin typeface="Garamond" panose="02020404030301010803" pitchFamily="18" charset="0"/>
              </a:rPr>
              <a:t>scribere</a:t>
            </a:r>
            <a:endParaRPr lang="pl-PL" sz="3600" dirty="0" smtClean="0"/>
          </a:p>
          <a:p>
            <a:pPr marL="0" indent="0">
              <a:buNone/>
            </a:pPr>
            <a:r>
              <a:rPr lang="pl-PL" sz="3600" dirty="0" err="1" smtClean="0">
                <a:solidFill>
                  <a:srgbClr val="C00000"/>
                </a:solidFill>
              </a:rPr>
              <a:t>librarius</a:t>
            </a:r>
            <a:r>
              <a:rPr lang="pl-PL" sz="3600" dirty="0" smtClean="0"/>
              <a:t> </a:t>
            </a:r>
            <a:r>
              <a:rPr lang="pl-PL" sz="3600" dirty="0">
                <a:latin typeface="Garamond" panose="02020404030301010803" pitchFamily="18" charset="0"/>
              </a:rPr>
              <a:t>↔ </a:t>
            </a:r>
            <a:r>
              <a:rPr lang="pl-PL" sz="3600" i="1" dirty="0" err="1" smtClean="0">
                <a:latin typeface="Garamond" panose="02020404030301010803" pitchFamily="18" charset="0"/>
              </a:rPr>
              <a:t>liber</a:t>
            </a:r>
            <a:endParaRPr lang="pl-PL" sz="3600" dirty="0" smtClean="0"/>
          </a:p>
          <a:p>
            <a:pPr marL="0" indent="0">
              <a:buNone/>
            </a:pPr>
            <a:r>
              <a:rPr lang="pl-PL" sz="3600" dirty="0" err="1" smtClean="0">
                <a:solidFill>
                  <a:srgbClr val="C00000"/>
                </a:solidFill>
              </a:rPr>
              <a:t>notarius</a:t>
            </a:r>
            <a:r>
              <a:rPr lang="pl-PL" sz="3600" dirty="0" smtClean="0"/>
              <a:t> </a:t>
            </a:r>
            <a:r>
              <a:rPr lang="pl-PL" sz="3600" dirty="0">
                <a:latin typeface="Garamond" panose="02020404030301010803" pitchFamily="18" charset="0"/>
              </a:rPr>
              <a:t>↔ </a:t>
            </a:r>
            <a:r>
              <a:rPr lang="pl-PL" sz="3600" i="1" dirty="0" smtClean="0">
                <a:latin typeface="Garamond" panose="02020404030301010803" pitchFamily="18" charset="0"/>
              </a:rPr>
              <a:t>nota</a:t>
            </a:r>
            <a:endParaRPr lang="pl-PL" sz="3600" dirty="0" smtClean="0"/>
          </a:p>
          <a:p>
            <a:pPr marL="0" indent="0">
              <a:buNone/>
            </a:pPr>
            <a:r>
              <a:rPr lang="pl-PL" sz="3600" dirty="0" err="1" smtClean="0">
                <a:solidFill>
                  <a:srgbClr val="C00000"/>
                </a:solidFill>
              </a:rPr>
              <a:t>antiquarius</a:t>
            </a:r>
            <a:r>
              <a:rPr lang="pl-PL" sz="3600" dirty="0" smtClean="0"/>
              <a:t> </a:t>
            </a:r>
            <a:r>
              <a:rPr lang="pl-PL" sz="3600" dirty="0">
                <a:latin typeface="Garamond" panose="02020404030301010803" pitchFamily="18" charset="0"/>
              </a:rPr>
              <a:t>↔ </a:t>
            </a:r>
            <a:r>
              <a:rPr lang="pl-PL" sz="3600" i="1" dirty="0" err="1" smtClean="0">
                <a:latin typeface="Garamond" panose="02020404030301010803" pitchFamily="18" charset="0"/>
              </a:rPr>
              <a:t>antiquus</a:t>
            </a:r>
            <a:endParaRPr lang="pl-PL" sz="3600" dirty="0" smtClean="0"/>
          </a:p>
          <a:p>
            <a:pPr marL="0" indent="0">
              <a:buNone/>
            </a:pPr>
            <a:r>
              <a:rPr lang="pl-PL" sz="3600" dirty="0" err="1" smtClean="0">
                <a:solidFill>
                  <a:srgbClr val="C00000"/>
                </a:solidFill>
              </a:rPr>
              <a:t>tabellio</a:t>
            </a:r>
            <a:r>
              <a:rPr lang="pl-PL" sz="3600" dirty="0" smtClean="0"/>
              <a:t> </a:t>
            </a:r>
            <a:r>
              <a:rPr lang="pl-PL" sz="3600" dirty="0">
                <a:latin typeface="Garamond" panose="02020404030301010803" pitchFamily="18" charset="0"/>
              </a:rPr>
              <a:t>↔ </a:t>
            </a:r>
            <a:r>
              <a:rPr lang="pl-PL" sz="3600" i="1" dirty="0" smtClean="0">
                <a:latin typeface="Garamond" panose="02020404030301010803" pitchFamily="18" charset="0"/>
              </a:rPr>
              <a:t>tabula, </a:t>
            </a:r>
            <a:r>
              <a:rPr lang="pl-PL" sz="3600" i="1" dirty="0" err="1" smtClean="0">
                <a:latin typeface="Garamond" panose="02020404030301010803" pitchFamily="18" charset="0"/>
              </a:rPr>
              <a:t>tabella</a:t>
            </a:r>
            <a:endParaRPr lang="pl-PL" sz="3600" dirty="0" smtClean="0"/>
          </a:p>
          <a:p>
            <a:pPr marL="0" indent="0">
              <a:buNone/>
            </a:pPr>
            <a:r>
              <a:rPr lang="pl-PL" sz="3600" dirty="0" err="1" smtClean="0">
                <a:solidFill>
                  <a:srgbClr val="C00000"/>
                </a:solidFill>
              </a:rPr>
              <a:t>chartularius</a:t>
            </a:r>
            <a:r>
              <a:rPr lang="pl-PL" sz="3600" dirty="0" smtClean="0"/>
              <a:t> </a:t>
            </a:r>
            <a:r>
              <a:rPr lang="pl-PL" sz="3600" dirty="0">
                <a:latin typeface="Garamond" panose="02020404030301010803" pitchFamily="18" charset="0"/>
              </a:rPr>
              <a:t>↔ </a:t>
            </a:r>
            <a:r>
              <a:rPr lang="pl-PL" sz="3600" i="1" dirty="0" smtClean="0">
                <a:latin typeface="Garamond" panose="02020404030301010803" pitchFamily="18" charset="0"/>
              </a:rPr>
              <a:t>charta</a:t>
            </a:r>
            <a:endParaRPr lang="pl-PL" sz="3600" dirty="0"/>
          </a:p>
        </p:txBody>
      </p:sp>
      <p:sp>
        <p:nvSpPr>
          <p:cNvPr id="3" name="Tytuł 2"/>
          <p:cNvSpPr>
            <a:spLocks noGrp="1"/>
          </p:cNvSpPr>
          <p:nvPr>
            <p:ph type="title"/>
          </p:nvPr>
        </p:nvSpPr>
        <p:spPr/>
        <p:txBody>
          <a:bodyPr/>
          <a:lstStyle/>
          <a:p>
            <a:pPr algn="ctr"/>
            <a:r>
              <a:rPr lang="pl-PL" dirty="0" smtClean="0">
                <a:solidFill>
                  <a:schemeClr val="tx1"/>
                </a:solidFill>
              </a:rPr>
              <a:t>JAK NAZYWANO </a:t>
            </a:r>
            <a:r>
              <a:rPr lang="pl-PL" dirty="0" smtClean="0">
                <a:solidFill>
                  <a:srgbClr val="C00000"/>
                </a:solidFill>
              </a:rPr>
              <a:t>PISARZA</a:t>
            </a:r>
            <a:endParaRPr lang="pl-PL" dirty="0">
              <a:solidFill>
                <a:srgbClr val="C00000"/>
              </a:solidFill>
            </a:endParaRPr>
          </a:p>
        </p:txBody>
      </p:sp>
    </p:spTree>
    <p:extLst>
      <p:ext uri="{BB962C8B-B14F-4D97-AF65-F5344CB8AC3E}">
        <p14:creationId xmlns:p14="http://schemas.microsoft.com/office/powerpoint/2010/main" val="112759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162" y="1524000"/>
            <a:ext cx="5899676" cy="4572000"/>
          </a:xfrm>
        </p:spPr>
      </p:pic>
      <p:sp>
        <p:nvSpPr>
          <p:cNvPr id="3" name="Tytuł 2"/>
          <p:cNvSpPr>
            <a:spLocks noGrp="1"/>
          </p:cNvSpPr>
          <p:nvPr>
            <p:ph type="title"/>
          </p:nvPr>
        </p:nvSpPr>
        <p:spPr/>
        <p:txBody>
          <a:bodyPr/>
          <a:lstStyle/>
          <a:p>
            <a:pPr algn="ctr"/>
            <a:r>
              <a:rPr lang="pl-PL" dirty="0" smtClean="0"/>
              <a:t>PRZEDSTAWIENIA </a:t>
            </a:r>
            <a:r>
              <a:rPr lang="pl-PL" dirty="0" smtClean="0">
                <a:solidFill>
                  <a:srgbClr val="C00000"/>
                </a:solidFill>
              </a:rPr>
              <a:t>PISARZY</a:t>
            </a:r>
            <a:endParaRPr lang="pl-PL" dirty="0">
              <a:solidFill>
                <a:srgbClr val="C00000"/>
              </a:solidFill>
            </a:endParaRPr>
          </a:p>
        </p:txBody>
      </p:sp>
    </p:spTree>
    <p:extLst>
      <p:ext uri="{BB962C8B-B14F-4D97-AF65-F5344CB8AC3E}">
        <p14:creationId xmlns:p14="http://schemas.microsoft.com/office/powerpoint/2010/main" val="54774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169" y="1524000"/>
            <a:ext cx="5937662" cy="4572000"/>
          </a:xfrm>
        </p:spPr>
      </p:pic>
      <p:sp>
        <p:nvSpPr>
          <p:cNvPr id="3" name="Tytuł 2"/>
          <p:cNvSpPr>
            <a:spLocks noGrp="1"/>
          </p:cNvSpPr>
          <p:nvPr>
            <p:ph type="title"/>
          </p:nvPr>
        </p:nvSpPr>
        <p:spPr/>
        <p:txBody>
          <a:bodyPr/>
          <a:lstStyle/>
          <a:p>
            <a:pPr algn="ctr"/>
            <a:r>
              <a:rPr lang="pl-PL" dirty="0" smtClean="0"/>
              <a:t>PRZEDSTAWIENIA </a:t>
            </a:r>
            <a:r>
              <a:rPr lang="pl-PL" dirty="0" smtClean="0">
                <a:solidFill>
                  <a:srgbClr val="C00000"/>
                </a:solidFill>
              </a:rPr>
              <a:t>PISARZY</a:t>
            </a:r>
            <a:endParaRPr lang="pl-PL" dirty="0">
              <a:solidFill>
                <a:srgbClr val="C00000"/>
              </a:solidFill>
            </a:endParaRPr>
          </a:p>
        </p:txBody>
      </p:sp>
    </p:spTree>
    <p:extLst>
      <p:ext uri="{BB962C8B-B14F-4D97-AF65-F5344CB8AC3E}">
        <p14:creationId xmlns:p14="http://schemas.microsoft.com/office/powerpoint/2010/main" val="79303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t>PRZEDSTAWIENIA </a:t>
            </a:r>
            <a:r>
              <a:rPr lang="pl-PL" dirty="0" smtClean="0">
                <a:solidFill>
                  <a:srgbClr val="C00000"/>
                </a:solidFill>
              </a:rPr>
              <a:t>PISARZY</a:t>
            </a:r>
            <a:endParaRPr lang="pl-PL" dirty="0">
              <a:solidFill>
                <a:srgbClr val="C00000"/>
              </a:solidFill>
            </a:endParaRPr>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8120" y="1524000"/>
            <a:ext cx="5067759" cy="4572000"/>
          </a:xfrm>
        </p:spPr>
      </p:pic>
    </p:spTree>
    <p:extLst>
      <p:ext uri="{BB962C8B-B14F-4D97-AF65-F5344CB8AC3E}">
        <p14:creationId xmlns:p14="http://schemas.microsoft.com/office/powerpoint/2010/main" val="3441536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95936" y="1524000"/>
            <a:ext cx="4674595" cy="1187679"/>
          </a:xfrm>
        </p:spPr>
        <p:txBody>
          <a:bodyPr>
            <a:normAutofit fontScale="85000" lnSpcReduction="10000"/>
          </a:bodyPr>
          <a:lstStyle/>
          <a:p>
            <a:pPr marL="0" indent="0" algn="r">
              <a:spcBef>
                <a:spcPts val="0"/>
              </a:spcBef>
              <a:buNone/>
            </a:pPr>
            <a:r>
              <a:rPr lang="pl-PL" sz="1800" dirty="0">
                <a:solidFill>
                  <a:srgbClr val="C00000"/>
                </a:solidFill>
              </a:rPr>
              <a:t>Paleografia</a:t>
            </a:r>
            <a:r>
              <a:rPr lang="pl-PL" sz="1800" dirty="0"/>
              <a:t> </a:t>
            </a:r>
            <a:r>
              <a:rPr lang="pl-PL" sz="1800" i="1" dirty="0"/>
              <a:t>jest nie tylko syntetycznym </a:t>
            </a:r>
            <a:r>
              <a:rPr lang="pl-PL" sz="1800" i="1" dirty="0">
                <a:solidFill>
                  <a:srgbClr val="C00000"/>
                </a:solidFill>
              </a:rPr>
              <a:t>ujęciem dziejów pisma</a:t>
            </a:r>
            <a:r>
              <a:rPr lang="pl-PL" sz="1800" i="1" dirty="0"/>
              <a:t> w łacińskiej kulturze europejskiej na przestrzeni dwóch tysięcy lat, lecz także </a:t>
            </a:r>
            <a:r>
              <a:rPr lang="pl-PL" sz="1800" i="1" dirty="0">
                <a:solidFill>
                  <a:srgbClr val="C00000"/>
                </a:solidFill>
              </a:rPr>
              <a:t>historią</a:t>
            </a:r>
            <a:r>
              <a:rPr lang="pl-PL" sz="1800" i="1" dirty="0"/>
              <a:t> szeroko rozumianej </a:t>
            </a:r>
            <a:r>
              <a:rPr lang="pl-PL" sz="1800" i="1" dirty="0">
                <a:solidFill>
                  <a:srgbClr val="C00000"/>
                </a:solidFill>
              </a:rPr>
              <a:t>kultury piśmienniczej</a:t>
            </a:r>
            <a:r>
              <a:rPr lang="pl-PL" sz="1800" i="1" dirty="0"/>
              <a:t>, historią </a:t>
            </a:r>
            <a:r>
              <a:rPr lang="pl-PL" sz="1800" i="1" dirty="0">
                <a:solidFill>
                  <a:srgbClr val="C00000"/>
                </a:solidFill>
              </a:rPr>
              <a:t>materiałów piśmienniczych</a:t>
            </a:r>
            <a:r>
              <a:rPr lang="pl-PL" sz="1800" i="1" dirty="0"/>
              <a:t>, historią </a:t>
            </a:r>
            <a:r>
              <a:rPr lang="pl-PL" sz="1800" i="1" dirty="0">
                <a:solidFill>
                  <a:srgbClr val="C00000"/>
                </a:solidFill>
              </a:rPr>
              <a:t>bibliotek</a:t>
            </a:r>
            <a:endParaRPr lang="pl-PL" sz="1800" dirty="0">
              <a:solidFill>
                <a:srgbClr val="C00000"/>
              </a:solidFill>
            </a:endParaRPr>
          </a:p>
          <a:p>
            <a:pPr marL="0" indent="0" algn="r">
              <a:spcBef>
                <a:spcPts val="0"/>
              </a:spcBef>
              <a:buNone/>
            </a:pPr>
            <a:endParaRPr lang="pl-PL" sz="1800" i="1" dirty="0">
              <a:solidFill>
                <a:srgbClr val="C00000"/>
              </a:solidFill>
            </a:endParaRPr>
          </a:p>
        </p:txBody>
      </p:sp>
      <p:sp>
        <p:nvSpPr>
          <p:cNvPr id="3" name="Tytuł 2"/>
          <p:cNvSpPr>
            <a:spLocks noGrp="1"/>
          </p:cNvSpPr>
          <p:nvPr>
            <p:ph type="title"/>
          </p:nvPr>
        </p:nvSpPr>
        <p:spPr/>
        <p:txBody>
          <a:bodyPr/>
          <a:lstStyle/>
          <a:p>
            <a:pPr algn="ctr"/>
            <a:r>
              <a:rPr lang="pl-PL" dirty="0" smtClean="0"/>
              <a:t>CO TO JEST </a:t>
            </a:r>
            <a:r>
              <a:rPr lang="pl-PL" dirty="0" smtClean="0">
                <a:solidFill>
                  <a:srgbClr val="C00000"/>
                </a:solidFill>
              </a:rPr>
              <a:t>PALEOGRAFIA</a:t>
            </a:r>
            <a:r>
              <a:rPr lang="pl-PL" dirty="0" smtClean="0"/>
              <a:t>?</a:t>
            </a:r>
            <a:endParaRPr lang="pl-PL" dirty="0"/>
          </a:p>
        </p:txBody>
      </p:sp>
      <p:sp>
        <p:nvSpPr>
          <p:cNvPr id="5" name="Prostokąt 4"/>
          <p:cNvSpPr/>
          <p:nvPr/>
        </p:nvSpPr>
        <p:spPr>
          <a:xfrm>
            <a:off x="461619" y="1556792"/>
            <a:ext cx="3260701" cy="584775"/>
          </a:xfrm>
          <a:prstGeom prst="rect">
            <a:avLst/>
          </a:prstGeom>
        </p:spPr>
        <p:txBody>
          <a:bodyPr wrap="none">
            <a:spAutoFit/>
          </a:bodyPr>
          <a:lstStyle/>
          <a:p>
            <a:r>
              <a:rPr lang="el-GR" sz="3200" b="1" dirty="0" smtClean="0">
                <a:solidFill>
                  <a:srgbClr val="C00000"/>
                </a:solidFill>
              </a:rPr>
              <a:t>π</a:t>
            </a:r>
            <a:r>
              <a:rPr lang="el-GR" sz="2800" b="1" dirty="0" smtClean="0">
                <a:solidFill>
                  <a:srgbClr val="C00000"/>
                </a:solidFill>
              </a:rPr>
              <a:t>αλαιός</a:t>
            </a:r>
            <a:r>
              <a:rPr lang="pl-PL" sz="2800" b="1" dirty="0" smtClean="0">
                <a:solidFill>
                  <a:srgbClr val="C00000"/>
                </a:solidFill>
              </a:rPr>
              <a:t> + </a:t>
            </a:r>
            <a:r>
              <a:rPr lang="el-GR" sz="2800" b="1" dirty="0">
                <a:solidFill>
                  <a:srgbClr val="C00000"/>
                </a:solidFill>
              </a:rPr>
              <a:t>γράφειν</a:t>
            </a:r>
            <a:endParaRPr lang="pl-PL" sz="2800" b="1" dirty="0">
              <a:solidFill>
                <a:srgbClr val="C00000"/>
              </a:solidFill>
            </a:endParaRPr>
          </a:p>
        </p:txBody>
      </p:sp>
      <p:sp>
        <p:nvSpPr>
          <p:cNvPr id="7" name="pole tekstowe 6"/>
          <p:cNvSpPr txBox="1"/>
          <p:nvPr/>
        </p:nvSpPr>
        <p:spPr>
          <a:xfrm>
            <a:off x="461619" y="2941008"/>
            <a:ext cx="8208912" cy="523220"/>
          </a:xfrm>
          <a:prstGeom prst="rect">
            <a:avLst/>
          </a:prstGeom>
          <a:noFill/>
        </p:spPr>
        <p:txBody>
          <a:bodyPr wrap="square" rtlCol="0">
            <a:spAutoFit/>
          </a:bodyPr>
          <a:lstStyle/>
          <a:p>
            <a:r>
              <a:rPr lang="pl-PL" sz="2800" dirty="0" smtClean="0">
                <a:solidFill>
                  <a:schemeClr val="bg1"/>
                </a:solidFill>
              </a:rPr>
              <a:t>1. Paleografia – jedna z </a:t>
            </a:r>
            <a:r>
              <a:rPr lang="pl-PL" sz="2800" dirty="0" smtClean="0">
                <a:solidFill>
                  <a:srgbClr val="C00000"/>
                </a:solidFill>
              </a:rPr>
              <a:t>nauk pomocnicych historii</a:t>
            </a:r>
            <a:endParaRPr lang="pl-PL" sz="2800" dirty="0">
              <a:solidFill>
                <a:srgbClr val="C00000"/>
              </a:solidFill>
            </a:endParaRPr>
          </a:p>
        </p:txBody>
      </p:sp>
      <p:sp>
        <p:nvSpPr>
          <p:cNvPr id="8" name="pole tekstowe 7"/>
          <p:cNvSpPr txBox="1"/>
          <p:nvPr/>
        </p:nvSpPr>
        <p:spPr>
          <a:xfrm>
            <a:off x="1331640" y="3504344"/>
            <a:ext cx="4824536" cy="400110"/>
          </a:xfrm>
          <a:prstGeom prst="rect">
            <a:avLst/>
          </a:prstGeom>
          <a:noFill/>
        </p:spPr>
        <p:txBody>
          <a:bodyPr wrap="square" rtlCol="0">
            <a:spAutoFit/>
          </a:bodyPr>
          <a:lstStyle/>
          <a:p>
            <a:pPr marL="342900" indent="-342900">
              <a:buFont typeface="Arial" panose="020B0604020202020204" pitchFamily="34" charset="0"/>
              <a:buChar char="•"/>
            </a:pPr>
            <a:r>
              <a:rPr lang="pl-PL" sz="2000" dirty="0" smtClean="0"/>
              <a:t>rozwój </a:t>
            </a:r>
            <a:r>
              <a:rPr lang="pl-PL" sz="2000" dirty="0"/>
              <a:t>pisma w procesie historycznym</a:t>
            </a:r>
          </a:p>
        </p:txBody>
      </p:sp>
      <p:sp>
        <p:nvSpPr>
          <p:cNvPr id="9" name="pole tekstowe 8"/>
          <p:cNvSpPr txBox="1"/>
          <p:nvPr/>
        </p:nvSpPr>
        <p:spPr>
          <a:xfrm>
            <a:off x="1331640" y="4056854"/>
            <a:ext cx="6480720" cy="400110"/>
          </a:xfrm>
          <a:prstGeom prst="rect">
            <a:avLst/>
          </a:prstGeom>
          <a:noFill/>
        </p:spPr>
        <p:txBody>
          <a:bodyPr wrap="square" rtlCol="0">
            <a:spAutoFit/>
          </a:bodyPr>
          <a:lstStyle/>
          <a:p>
            <a:pPr marL="342900" indent="-342900">
              <a:buFont typeface="Arial" panose="020B0604020202020204" pitchFamily="34" charset="0"/>
              <a:buChar char="•"/>
            </a:pPr>
            <a:r>
              <a:rPr lang="pl-PL" sz="2000" dirty="0"/>
              <a:t>b</a:t>
            </a:r>
            <a:r>
              <a:rPr lang="pl-PL" sz="2000" dirty="0" smtClean="0"/>
              <a:t>adanie </a:t>
            </a:r>
            <a:r>
              <a:rPr lang="pl-PL" sz="2000" dirty="0"/>
              <a:t>środowiska, w jakim żył i tworzył dany pisarz</a:t>
            </a:r>
          </a:p>
        </p:txBody>
      </p:sp>
      <p:sp>
        <p:nvSpPr>
          <p:cNvPr id="10" name="pole tekstowe 9"/>
          <p:cNvSpPr txBox="1"/>
          <p:nvPr/>
        </p:nvSpPr>
        <p:spPr>
          <a:xfrm>
            <a:off x="1331640" y="4581128"/>
            <a:ext cx="4752528" cy="400110"/>
          </a:xfrm>
          <a:prstGeom prst="rect">
            <a:avLst/>
          </a:prstGeom>
          <a:noFill/>
        </p:spPr>
        <p:txBody>
          <a:bodyPr wrap="square" rtlCol="0">
            <a:spAutoFit/>
          </a:bodyPr>
          <a:lstStyle/>
          <a:p>
            <a:pPr marL="342900" indent="-342900">
              <a:buFont typeface="Arial" panose="020B0604020202020204" pitchFamily="34" charset="0"/>
              <a:buChar char="•"/>
            </a:pPr>
            <a:r>
              <a:rPr lang="pl-PL" sz="2000" dirty="0" smtClean="0"/>
              <a:t>rozpoznawanie skrótów (brachygrafia)</a:t>
            </a:r>
            <a:endParaRPr lang="pl-PL" sz="2000" dirty="0"/>
          </a:p>
        </p:txBody>
      </p:sp>
      <p:sp>
        <p:nvSpPr>
          <p:cNvPr id="11" name="pole tekstowe 10"/>
          <p:cNvSpPr txBox="1"/>
          <p:nvPr/>
        </p:nvSpPr>
        <p:spPr>
          <a:xfrm>
            <a:off x="1331640" y="5157192"/>
            <a:ext cx="4536504" cy="400110"/>
          </a:xfrm>
          <a:prstGeom prst="rect">
            <a:avLst/>
          </a:prstGeom>
          <a:noFill/>
        </p:spPr>
        <p:txBody>
          <a:bodyPr wrap="square" rtlCol="0">
            <a:spAutoFit/>
          </a:bodyPr>
          <a:lstStyle/>
          <a:p>
            <a:pPr marL="342900" indent="-342900">
              <a:buFont typeface="Arial" panose="020B0604020202020204" pitchFamily="34" charset="0"/>
              <a:buChar char="•"/>
            </a:pPr>
            <a:r>
              <a:rPr lang="pl-PL" sz="2000" dirty="0"/>
              <a:t>b</a:t>
            </a:r>
            <a:r>
              <a:rPr lang="pl-PL" sz="2000" dirty="0" smtClean="0"/>
              <a:t>adanie materiałów piśmienniczych</a:t>
            </a:r>
            <a:endParaRPr lang="pl-PL" sz="2000" dirty="0"/>
          </a:p>
        </p:txBody>
      </p:sp>
      <p:sp>
        <p:nvSpPr>
          <p:cNvPr id="12" name="Prostokąt 11"/>
          <p:cNvSpPr/>
          <p:nvPr/>
        </p:nvSpPr>
        <p:spPr>
          <a:xfrm>
            <a:off x="887953" y="2126904"/>
            <a:ext cx="2284600" cy="523220"/>
          </a:xfrm>
          <a:prstGeom prst="rect">
            <a:avLst/>
          </a:prstGeom>
        </p:spPr>
        <p:txBody>
          <a:bodyPr wrap="none">
            <a:spAutoFit/>
          </a:bodyPr>
          <a:lstStyle/>
          <a:p>
            <a:r>
              <a:rPr lang="pl-PL" sz="2800" b="1" i="1" dirty="0" smtClean="0">
                <a:solidFill>
                  <a:srgbClr val="C00000"/>
                </a:solidFill>
              </a:rPr>
              <a:t>stary + pisać</a:t>
            </a:r>
            <a:endParaRPr lang="pl-PL" sz="2800" b="1" i="1" dirty="0">
              <a:solidFill>
                <a:srgbClr val="C00000"/>
              </a:solidFill>
            </a:endParaRPr>
          </a:p>
        </p:txBody>
      </p:sp>
      <p:sp>
        <p:nvSpPr>
          <p:cNvPr id="13" name="pole tekstowe 12"/>
          <p:cNvSpPr txBox="1"/>
          <p:nvPr/>
        </p:nvSpPr>
        <p:spPr>
          <a:xfrm>
            <a:off x="539552" y="2772936"/>
            <a:ext cx="3456384" cy="3693319"/>
          </a:xfrm>
          <a:prstGeom prst="rect">
            <a:avLst/>
          </a:prstGeom>
          <a:solidFill>
            <a:schemeClr val="accent1">
              <a:lumMod val="60000"/>
              <a:lumOff val="40000"/>
            </a:schemeClr>
          </a:solidFill>
        </p:spPr>
        <p:txBody>
          <a:bodyPr wrap="square" rtlCol="0">
            <a:spAutoFit/>
          </a:bodyPr>
          <a:lstStyle/>
          <a:p>
            <a:r>
              <a:rPr lang="pl-PL" dirty="0">
                <a:solidFill>
                  <a:schemeClr val="bg1"/>
                </a:solidFill>
              </a:rPr>
              <a:t>A</a:t>
            </a:r>
            <a:r>
              <a:rPr lang="pl-PL" dirty="0" smtClean="0">
                <a:solidFill>
                  <a:schemeClr val="bg1"/>
                </a:solidFill>
              </a:rPr>
              <a:t>rcheologia prawna</a:t>
            </a:r>
          </a:p>
          <a:p>
            <a:r>
              <a:rPr lang="pl-PL" dirty="0" smtClean="0">
                <a:solidFill>
                  <a:schemeClr val="bg1"/>
                </a:solidFill>
              </a:rPr>
              <a:t>Archiwistyka</a:t>
            </a:r>
          </a:p>
          <a:p>
            <a:r>
              <a:rPr lang="pl-PL" dirty="0" smtClean="0">
                <a:solidFill>
                  <a:schemeClr val="bg1"/>
                </a:solidFill>
              </a:rPr>
              <a:t>Bibliografia historyczna</a:t>
            </a:r>
          </a:p>
          <a:p>
            <a:r>
              <a:rPr lang="pl-PL" dirty="0" smtClean="0">
                <a:solidFill>
                  <a:schemeClr val="bg1"/>
                </a:solidFill>
              </a:rPr>
              <a:t>Chronologia</a:t>
            </a:r>
          </a:p>
          <a:p>
            <a:r>
              <a:rPr lang="pl-PL" dirty="0" smtClean="0">
                <a:solidFill>
                  <a:schemeClr val="bg1"/>
                </a:solidFill>
              </a:rPr>
              <a:t>Dyplomatyka</a:t>
            </a:r>
          </a:p>
          <a:p>
            <a:r>
              <a:rPr lang="pl-PL" dirty="0" smtClean="0">
                <a:solidFill>
                  <a:schemeClr val="bg1"/>
                </a:solidFill>
              </a:rPr>
              <a:t>Genealogia</a:t>
            </a:r>
          </a:p>
          <a:p>
            <a:r>
              <a:rPr lang="pl-PL" dirty="0" smtClean="0">
                <a:solidFill>
                  <a:schemeClr val="bg1"/>
                </a:solidFill>
              </a:rPr>
              <a:t>Geografia historyczna</a:t>
            </a:r>
          </a:p>
          <a:p>
            <a:r>
              <a:rPr lang="pl-PL" dirty="0" smtClean="0">
                <a:solidFill>
                  <a:schemeClr val="bg1"/>
                </a:solidFill>
              </a:rPr>
              <a:t>Heraldyka</a:t>
            </a:r>
          </a:p>
          <a:p>
            <a:r>
              <a:rPr lang="pl-PL" dirty="0" smtClean="0">
                <a:solidFill>
                  <a:schemeClr val="bg1"/>
                </a:solidFill>
              </a:rPr>
              <a:t>Metrologia</a:t>
            </a:r>
          </a:p>
          <a:p>
            <a:r>
              <a:rPr lang="pl-PL" dirty="0" smtClean="0">
                <a:solidFill>
                  <a:schemeClr val="bg1"/>
                </a:solidFill>
              </a:rPr>
              <a:t>Numizmatyka</a:t>
            </a:r>
          </a:p>
          <a:p>
            <a:r>
              <a:rPr lang="pl-PL" dirty="0" smtClean="0">
                <a:solidFill>
                  <a:schemeClr val="bg1"/>
                </a:solidFill>
              </a:rPr>
              <a:t>Prasoznawstwo</a:t>
            </a:r>
          </a:p>
          <a:p>
            <a:r>
              <a:rPr lang="pl-PL" dirty="0" smtClean="0">
                <a:solidFill>
                  <a:schemeClr val="bg1"/>
                </a:solidFill>
              </a:rPr>
              <a:t>Sfragistyka</a:t>
            </a:r>
          </a:p>
          <a:p>
            <a:r>
              <a:rPr lang="pl-PL" dirty="0" smtClean="0">
                <a:solidFill>
                  <a:schemeClr val="bg1"/>
                </a:solidFill>
              </a:rPr>
              <a:t>Źródłoznawstwo</a:t>
            </a:r>
            <a:endParaRPr lang="pl-PL" dirty="0">
              <a:solidFill>
                <a:schemeClr val="bg1"/>
              </a:solidFill>
            </a:endParaRPr>
          </a:p>
        </p:txBody>
      </p:sp>
    </p:spTree>
    <p:extLst>
      <p:ext uri="{BB962C8B-B14F-4D97-AF65-F5344CB8AC3E}">
        <p14:creationId xmlns:p14="http://schemas.microsoft.com/office/powerpoint/2010/main" val="2604489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000"/>
                                        <p:tgtEl>
                                          <p:spTgt spid="11">
                                            <p:txEl>
                                              <p:pRg st="0" end="0"/>
                                            </p:txEl>
                                          </p:spTgt>
                                        </p:tgtEl>
                                      </p:cBhvr>
                                    </p:animEffect>
                                    <p:anim calcmode="lin" valueType="num">
                                      <p:cBhvr>
                                        <p:cTn id="4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P spid="8" grpId="0"/>
      <p:bldP spid="10" grpId="0"/>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a:t>PRZEDSTAWIENIA </a:t>
            </a:r>
            <a:r>
              <a:rPr lang="pl-PL" dirty="0">
                <a:solidFill>
                  <a:srgbClr val="C00000"/>
                </a:solidFill>
              </a:rPr>
              <a:t>PISARZY</a:t>
            </a:r>
          </a:p>
        </p:txBody>
      </p:sp>
      <p:pic>
        <p:nvPicPr>
          <p:cNvPr id="8" name="Symbol zastępczy zawartości 7"/>
          <p:cNvPicPr>
            <a:picLocks noGrp="1" noChangeAspect="1"/>
          </p:cNvPicPr>
          <p:nvPr>
            <p:ph idx="1"/>
          </p:nvPr>
        </p:nvPicPr>
        <p:blipFill>
          <a:blip r:embed="rId2"/>
          <a:stretch>
            <a:fillRect/>
          </a:stretch>
        </p:blipFill>
        <p:spPr>
          <a:xfrm>
            <a:off x="2279777" y="1524000"/>
            <a:ext cx="4584446" cy="4572000"/>
          </a:xfrm>
          <a:prstGeom prst="rect">
            <a:avLst/>
          </a:prstGeom>
        </p:spPr>
      </p:pic>
    </p:spTree>
    <p:extLst>
      <p:ext uri="{BB962C8B-B14F-4D97-AF65-F5344CB8AC3E}">
        <p14:creationId xmlns:p14="http://schemas.microsoft.com/office/powerpoint/2010/main" val="139725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r>
              <a:rPr lang="pl-PL" sz="2800" dirty="0" smtClean="0"/>
              <a:t>We wczesnym średniowieczu – człowiek </a:t>
            </a:r>
            <a:r>
              <a:rPr lang="pl-PL" sz="2800" dirty="0" smtClean="0">
                <a:solidFill>
                  <a:srgbClr val="C00000"/>
                </a:solidFill>
              </a:rPr>
              <a:t>świecki</a:t>
            </a:r>
            <a:r>
              <a:rPr lang="pl-PL" sz="2800" dirty="0" smtClean="0"/>
              <a:t>, często związany z cechem notariuszy</a:t>
            </a:r>
          </a:p>
          <a:p>
            <a:r>
              <a:rPr lang="pl-PL" sz="2800" dirty="0" smtClean="0"/>
              <a:t>Nieco później– </a:t>
            </a:r>
            <a:r>
              <a:rPr lang="pl-PL" sz="2800" dirty="0" smtClean="0">
                <a:solidFill>
                  <a:srgbClr val="C00000"/>
                </a:solidFill>
              </a:rPr>
              <a:t>duchowny</a:t>
            </a:r>
            <a:r>
              <a:rPr lang="pl-PL" sz="2800" dirty="0" smtClean="0"/>
              <a:t> lub </a:t>
            </a:r>
            <a:r>
              <a:rPr lang="pl-PL" sz="2800" dirty="0" smtClean="0">
                <a:solidFill>
                  <a:srgbClr val="C00000"/>
                </a:solidFill>
              </a:rPr>
              <a:t>mnich</a:t>
            </a:r>
          </a:p>
          <a:p>
            <a:r>
              <a:rPr lang="pl-PL" sz="2800" dirty="0" smtClean="0"/>
              <a:t>XII w. – pojawiają się zawodowi </a:t>
            </a:r>
            <a:r>
              <a:rPr lang="pl-PL" sz="2800" dirty="0" smtClean="0">
                <a:solidFill>
                  <a:srgbClr val="C00000"/>
                </a:solidFill>
              </a:rPr>
              <a:t>kopiści </a:t>
            </a:r>
            <a:r>
              <a:rPr lang="pl-PL" sz="2800" dirty="0" smtClean="0"/>
              <a:t>(cechy)</a:t>
            </a:r>
          </a:p>
          <a:p>
            <a:r>
              <a:rPr lang="pl-PL" sz="2800" dirty="0" smtClean="0"/>
              <a:t>XIV w. – powraca do przepisywania człowiek </a:t>
            </a:r>
            <a:r>
              <a:rPr lang="pl-PL" sz="2800" dirty="0" smtClean="0">
                <a:solidFill>
                  <a:srgbClr val="C00000"/>
                </a:solidFill>
              </a:rPr>
              <a:t>świecki</a:t>
            </a:r>
          </a:p>
          <a:p>
            <a:endParaRPr lang="pl-PL" sz="2800" dirty="0" smtClean="0">
              <a:solidFill>
                <a:srgbClr val="C00000"/>
              </a:solidFill>
            </a:endParaRPr>
          </a:p>
          <a:p>
            <a:pPr marL="0" indent="0" algn="ctr">
              <a:buNone/>
            </a:pPr>
            <a:r>
              <a:rPr lang="pl-PL" sz="3200" dirty="0" smtClean="0">
                <a:solidFill>
                  <a:srgbClr val="C00000"/>
                </a:solidFill>
              </a:rPr>
              <a:t>Klasztory</a:t>
            </a:r>
            <a:r>
              <a:rPr lang="pl-PL" sz="3200" dirty="0" smtClean="0"/>
              <a:t> ośrodek powstawania i przechowywania ksiąg</a:t>
            </a:r>
          </a:p>
          <a:p>
            <a:pPr marL="0" indent="0">
              <a:buNone/>
            </a:pPr>
            <a:r>
              <a:rPr lang="pl-PL" dirty="0" smtClean="0"/>
              <a:t> </a:t>
            </a:r>
            <a:endParaRPr lang="pl-PL" dirty="0"/>
          </a:p>
        </p:txBody>
      </p:sp>
      <p:sp>
        <p:nvSpPr>
          <p:cNvPr id="3" name="Tytuł 2"/>
          <p:cNvSpPr>
            <a:spLocks noGrp="1"/>
          </p:cNvSpPr>
          <p:nvPr>
            <p:ph type="title"/>
          </p:nvPr>
        </p:nvSpPr>
        <p:spPr/>
        <p:txBody>
          <a:bodyPr/>
          <a:lstStyle/>
          <a:p>
            <a:r>
              <a:rPr lang="pl-PL" dirty="0" smtClean="0"/>
              <a:t>KIM BYŁ </a:t>
            </a:r>
            <a:r>
              <a:rPr lang="pl-PL" dirty="0" smtClean="0">
                <a:solidFill>
                  <a:srgbClr val="C00000"/>
                </a:solidFill>
              </a:rPr>
              <a:t>PISARZ</a:t>
            </a:r>
            <a:r>
              <a:rPr lang="pl-PL" dirty="0" smtClean="0"/>
              <a:t>?</a:t>
            </a:r>
            <a:endParaRPr lang="pl-PL" dirty="0"/>
          </a:p>
        </p:txBody>
      </p:sp>
    </p:spTree>
    <p:extLst>
      <p:ext uri="{BB962C8B-B14F-4D97-AF65-F5344CB8AC3E}">
        <p14:creationId xmlns:p14="http://schemas.microsoft.com/office/powerpoint/2010/main" val="1835299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lgn="just">
              <a:buNone/>
            </a:pPr>
            <a:r>
              <a:rPr lang="pl-PL" sz="3200" dirty="0" smtClean="0">
                <a:solidFill>
                  <a:srgbClr val="C00000"/>
                </a:solidFill>
              </a:rPr>
              <a:t>KOLOFON</a:t>
            </a:r>
            <a:r>
              <a:rPr lang="pl-PL" sz="3200" dirty="0" smtClean="0"/>
              <a:t> (subskrypcja) – zaczyna się najczęściej od słowa </a:t>
            </a:r>
            <a:r>
              <a:rPr lang="pl-PL" sz="3200" i="1" dirty="0" err="1" smtClean="0"/>
              <a:t>explicit</a:t>
            </a:r>
            <a:r>
              <a:rPr lang="pl-PL" sz="3200" i="1" dirty="0" smtClean="0"/>
              <a:t> (tu kończy się) </a:t>
            </a:r>
            <a:r>
              <a:rPr lang="pl-PL" sz="3200" dirty="0" smtClean="0"/>
              <a:t>zawierał czasem wzmiankę o osobie pisarza (imię, data i miejsce ukończenia pracy)</a:t>
            </a:r>
          </a:p>
          <a:p>
            <a:pPr marL="0" indent="0" algn="just">
              <a:buNone/>
            </a:pPr>
            <a:endParaRPr lang="pl-PL" sz="3200" dirty="0" smtClean="0"/>
          </a:p>
          <a:p>
            <a:pPr marL="0" indent="0" algn="just">
              <a:buNone/>
            </a:pPr>
            <a:r>
              <a:rPr lang="pl-PL" sz="3200" dirty="0" smtClean="0"/>
              <a:t>Może zawierać również  inne dopiski, zwroty do czytelnika itp.</a:t>
            </a:r>
            <a:endParaRPr lang="pl-PL" sz="3200" dirty="0"/>
          </a:p>
        </p:txBody>
      </p:sp>
      <p:sp>
        <p:nvSpPr>
          <p:cNvPr id="3" name="Tytuł 2"/>
          <p:cNvSpPr>
            <a:spLocks noGrp="1"/>
          </p:cNvSpPr>
          <p:nvPr>
            <p:ph type="title"/>
          </p:nvPr>
        </p:nvSpPr>
        <p:spPr/>
        <p:txBody>
          <a:bodyPr>
            <a:normAutofit fontScale="90000"/>
          </a:bodyPr>
          <a:lstStyle/>
          <a:p>
            <a:r>
              <a:rPr lang="pl-PL" dirty="0" smtClean="0"/>
              <a:t>CZY MOŻEMY ROZPOZNAĆ </a:t>
            </a:r>
            <a:r>
              <a:rPr lang="pl-PL" dirty="0" smtClean="0">
                <a:solidFill>
                  <a:srgbClr val="C00000"/>
                </a:solidFill>
              </a:rPr>
              <a:t>PISARZA</a:t>
            </a:r>
            <a:r>
              <a:rPr lang="pl-PL" dirty="0" smtClean="0"/>
              <a:t>?</a:t>
            </a:r>
            <a:endParaRPr lang="pl-PL" dirty="0"/>
          </a:p>
        </p:txBody>
      </p:sp>
    </p:spTree>
    <p:extLst>
      <p:ext uri="{BB962C8B-B14F-4D97-AF65-F5344CB8AC3E}">
        <p14:creationId xmlns:p14="http://schemas.microsoft.com/office/powerpoint/2010/main" val="2498049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 calcmode="lin" valueType="num">
                                      <p:cBhvr additive="base">
                                        <p:cTn id="1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sz="2800" dirty="0" smtClean="0">
                <a:solidFill>
                  <a:schemeClr val="bg1"/>
                </a:solidFill>
              </a:rPr>
              <a:t>IMIĘ PISARZA UKRYTE W </a:t>
            </a:r>
            <a:r>
              <a:rPr lang="pl-PL" sz="2800" dirty="0" err="1" smtClean="0">
                <a:solidFill>
                  <a:schemeClr val="bg1"/>
                </a:solidFill>
              </a:rPr>
              <a:t>AKROTYCHU</a:t>
            </a:r>
            <a:r>
              <a:rPr lang="pl-PL" sz="2800" dirty="0" smtClean="0">
                <a:solidFill>
                  <a:schemeClr val="bg1"/>
                </a:solidFill>
              </a:rPr>
              <a:t> </a:t>
            </a:r>
          </a:p>
          <a:p>
            <a:pPr marL="0" indent="0">
              <a:buNone/>
            </a:pPr>
            <a:r>
              <a:rPr lang="pl-PL" sz="2800" dirty="0" smtClean="0"/>
              <a:t>I o </a:t>
            </a:r>
            <a:r>
              <a:rPr lang="pl-PL" sz="2800" i="1" dirty="0" err="1" smtClean="0"/>
              <a:t>tibi</a:t>
            </a:r>
            <a:r>
              <a:rPr lang="pl-PL" sz="2800" i="1" dirty="0" smtClean="0"/>
              <a:t> sit </a:t>
            </a:r>
            <a:r>
              <a:rPr lang="pl-PL" sz="2800" i="1" dirty="0" err="1" smtClean="0"/>
              <a:t>primum</a:t>
            </a:r>
            <a:r>
              <a:rPr lang="pl-PL" sz="2800" i="1" dirty="0" smtClean="0"/>
              <a:t>, </a:t>
            </a:r>
            <a:r>
              <a:rPr lang="pl-PL" sz="2800" dirty="0" err="1" smtClean="0"/>
              <a:t>han</a:t>
            </a:r>
            <a:r>
              <a:rPr lang="pl-PL" sz="2800" i="1" dirty="0" smtClean="0"/>
              <a:t> medium, </a:t>
            </a:r>
            <a:r>
              <a:rPr lang="pl-PL" sz="2800" dirty="0" err="1" smtClean="0"/>
              <a:t>nes</a:t>
            </a:r>
            <a:r>
              <a:rPr lang="pl-PL" sz="2800" i="1" dirty="0" smtClean="0"/>
              <a:t> </a:t>
            </a:r>
            <a:r>
              <a:rPr lang="pl-PL" sz="2800" i="1" dirty="0" err="1" smtClean="0"/>
              <a:t>quoque</a:t>
            </a:r>
            <a:r>
              <a:rPr lang="pl-PL" sz="2800" i="1" dirty="0" smtClean="0"/>
              <a:t> </a:t>
            </a:r>
            <a:r>
              <a:rPr lang="pl-PL" sz="2800" i="1" dirty="0" err="1" smtClean="0"/>
              <a:t>finis</a:t>
            </a:r>
            <a:endParaRPr lang="pl-PL" sz="2800" i="1" dirty="0" smtClean="0"/>
          </a:p>
          <a:p>
            <a:pPr marL="0" indent="0">
              <a:buNone/>
            </a:pPr>
            <a:r>
              <a:rPr lang="pl-PL" sz="2800" dirty="0" smtClean="0">
                <a:solidFill>
                  <a:schemeClr val="bg1"/>
                </a:solidFill>
              </a:rPr>
              <a:t>ZWROT DO BOGA</a:t>
            </a:r>
          </a:p>
          <a:p>
            <a:pPr marL="0" indent="0">
              <a:buNone/>
            </a:pPr>
            <a:r>
              <a:rPr lang="pl-PL" sz="2800" i="1" dirty="0" err="1" smtClean="0"/>
              <a:t>Finito</a:t>
            </a:r>
            <a:r>
              <a:rPr lang="pl-PL" sz="2800" i="1" dirty="0" smtClean="0"/>
              <a:t> libro, sit </a:t>
            </a:r>
            <a:r>
              <a:rPr lang="pl-PL" sz="2800" i="1" dirty="0" err="1" smtClean="0"/>
              <a:t>laus</a:t>
            </a:r>
            <a:r>
              <a:rPr lang="pl-PL" sz="2800" i="1" dirty="0" smtClean="0"/>
              <a:t>, gloria Christo</a:t>
            </a:r>
          </a:p>
          <a:p>
            <a:pPr marL="0" indent="0">
              <a:buNone/>
            </a:pPr>
            <a:r>
              <a:rPr lang="pl-PL" sz="2800" dirty="0" smtClean="0">
                <a:solidFill>
                  <a:schemeClr val="bg1"/>
                </a:solidFill>
              </a:rPr>
              <a:t>ZWROT DO CZYTELNIKA</a:t>
            </a:r>
          </a:p>
          <a:p>
            <a:pPr marL="0" indent="0">
              <a:buNone/>
            </a:pPr>
            <a:r>
              <a:rPr lang="pl-PL" sz="2800" i="1" dirty="0" err="1" smtClean="0"/>
              <a:t>Scriptori</a:t>
            </a:r>
            <a:r>
              <a:rPr lang="pl-PL" sz="2800" i="1" dirty="0" smtClean="0"/>
              <a:t> pro </a:t>
            </a:r>
            <a:r>
              <a:rPr lang="pl-PL" sz="2800" i="1" dirty="0" err="1" smtClean="0"/>
              <a:t>penna</a:t>
            </a:r>
            <a:r>
              <a:rPr lang="pl-PL" sz="2800" i="1" dirty="0" smtClean="0"/>
              <a:t> </a:t>
            </a:r>
            <a:r>
              <a:rPr lang="pl-PL" sz="2800" i="1" dirty="0" err="1" smtClean="0"/>
              <a:t>dabitur</a:t>
            </a:r>
            <a:r>
              <a:rPr lang="pl-PL" sz="2800" i="1" dirty="0" smtClean="0"/>
              <a:t> </a:t>
            </a:r>
            <a:r>
              <a:rPr lang="pl-PL" sz="2800" i="1" dirty="0" err="1" smtClean="0"/>
              <a:t>pulchra</a:t>
            </a:r>
            <a:r>
              <a:rPr lang="pl-PL" sz="2800" i="1" dirty="0" smtClean="0"/>
              <a:t> </a:t>
            </a:r>
            <a:r>
              <a:rPr lang="pl-PL" sz="2800" i="1" dirty="0" err="1" smtClean="0"/>
              <a:t>puella</a:t>
            </a:r>
            <a:endParaRPr lang="pl-PL" sz="2800" i="1" dirty="0" smtClean="0"/>
          </a:p>
          <a:p>
            <a:pPr marL="0" indent="0">
              <a:buNone/>
            </a:pPr>
            <a:r>
              <a:rPr lang="pl-PL" sz="2800" dirty="0" smtClean="0">
                <a:solidFill>
                  <a:schemeClr val="bg1"/>
                </a:solidFill>
              </a:rPr>
              <a:t>KLĄTWY NA </a:t>
            </a:r>
            <a:r>
              <a:rPr lang="pl-PL" sz="2800" dirty="0" err="1" smtClean="0">
                <a:solidFill>
                  <a:schemeClr val="bg1"/>
                </a:solidFill>
              </a:rPr>
              <a:t>ZŁODZEJA</a:t>
            </a:r>
            <a:r>
              <a:rPr lang="pl-PL" sz="2800" dirty="0" smtClean="0">
                <a:solidFill>
                  <a:schemeClr val="bg1"/>
                </a:solidFill>
              </a:rPr>
              <a:t> KSIĘGI</a:t>
            </a:r>
          </a:p>
          <a:p>
            <a:pPr marL="0" indent="0">
              <a:buNone/>
            </a:pPr>
            <a:r>
              <a:rPr lang="pl-PL" sz="2800" i="1" dirty="0" smtClean="0"/>
              <a:t>Qui </a:t>
            </a:r>
            <a:r>
              <a:rPr lang="pl-PL" sz="2800" i="1" dirty="0" err="1" smtClean="0"/>
              <a:t>librum</a:t>
            </a:r>
            <a:r>
              <a:rPr lang="pl-PL" sz="2800" i="1" dirty="0" smtClean="0"/>
              <a:t> </a:t>
            </a:r>
            <a:r>
              <a:rPr lang="pl-PL" sz="2800" i="1" dirty="0" err="1" smtClean="0"/>
              <a:t>istum</a:t>
            </a:r>
            <a:r>
              <a:rPr lang="pl-PL" sz="2800" i="1" dirty="0" smtClean="0"/>
              <a:t> </a:t>
            </a:r>
            <a:r>
              <a:rPr lang="pl-PL" sz="2800" i="1" dirty="0" err="1" smtClean="0"/>
              <a:t>furatur</a:t>
            </a:r>
            <a:r>
              <a:rPr lang="pl-PL" sz="2800" i="1" dirty="0" smtClean="0"/>
              <a:t>, a Domino </a:t>
            </a:r>
            <a:r>
              <a:rPr lang="pl-PL" sz="2800" i="1" dirty="0" err="1" smtClean="0"/>
              <a:t>maledicatur</a:t>
            </a:r>
            <a:r>
              <a:rPr lang="pl-PL" sz="2800" i="1" dirty="0" smtClean="0"/>
              <a:t>, non </a:t>
            </a:r>
            <a:r>
              <a:rPr lang="pl-PL" sz="2800" i="1" dirty="0" err="1" smtClean="0"/>
              <a:t>videat</a:t>
            </a:r>
            <a:r>
              <a:rPr lang="pl-PL" sz="2800" i="1" dirty="0" smtClean="0"/>
              <a:t> </a:t>
            </a:r>
            <a:r>
              <a:rPr lang="pl-PL" sz="2800" i="1" dirty="0" err="1" smtClean="0"/>
              <a:t>Christum</a:t>
            </a:r>
            <a:r>
              <a:rPr lang="pl-PL" sz="2800" i="1" dirty="0" smtClean="0"/>
              <a:t>, </a:t>
            </a:r>
            <a:r>
              <a:rPr lang="pl-PL" sz="2800" i="1" dirty="0" err="1" smtClean="0"/>
              <a:t>quicumque</a:t>
            </a:r>
            <a:r>
              <a:rPr lang="pl-PL" sz="2800" i="1" dirty="0" smtClean="0"/>
              <a:t> </a:t>
            </a:r>
            <a:r>
              <a:rPr lang="pl-PL" sz="2800" i="1" dirty="0" err="1" smtClean="0"/>
              <a:t>furabitur</a:t>
            </a:r>
            <a:r>
              <a:rPr lang="pl-PL" sz="2800" i="1" dirty="0" smtClean="0"/>
              <a:t> </a:t>
            </a:r>
            <a:r>
              <a:rPr lang="pl-PL" sz="2800" i="1" dirty="0" err="1" smtClean="0"/>
              <a:t>istum</a:t>
            </a:r>
            <a:endParaRPr lang="pl-PL" sz="2800" i="1" dirty="0" smtClean="0"/>
          </a:p>
          <a:p>
            <a:pPr marL="0" indent="0">
              <a:buNone/>
            </a:pPr>
            <a:endParaRPr lang="pl-PL" dirty="0"/>
          </a:p>
          <a:p>
            <a:pPr marL="0" indent="0">
              <a:buNone/>
            </a:pPr>
            <a:endParaRPr lang="pl-PL" dirty="0" smtClean="0"/>
          </a:p>
          <a:p>
            <a:pPr marL="0" indent="0">
              <a:buNone/>
            </a:pPr>
            <a:endParaRPr lang="pl-PL" dirty="0"/>
          </a:p>
          <a:p>
            <a:pPr marL="0" indent="0">
              <a:buNone/>
            </a:pPr>
            <a:endParaRPr lang="pl-PL" dirty="0" smtClean="0"/>
          </a:p>
          <a:p>
            <a:pPr marL="0" indent="0">
              <a:buNone/>
            </a:pPr>
            <a:endParaRPr lang="pl-PL" i="1" dirty="0" smtClean="0"/>
          </a:p>
          <a:p>
            <a:pPr marL="0" indent="0">
              <a:buNone/>
            </a:pPr>
            <a:endParaRPr lang="pl-PL" dirty="0"/>
          </a:p>
        </p:txBody>
      </p:sp>
      <p:sp>
        <p:nvSpPr>
          <p:cNvPr id="3" name="Tytuł 2"/>
          <p:cNvSpPr>
            <a:spLocks noGrp="1"/>
          </p:cNvSpPr>
          <p:nvPr>
            <p:ph type="title"/>
          </p:nvPr>
        </p:nvSpPr>
        <p:spPr/>
        <p:txBody>
          <a:bodyPr>
            <a:normAutofit fontScale="90000"/>
          </a:bodyPr>
          <a:lstStyle/>
          <a:p>
            <a:pPr algn="ctr"/>
            <a:r>
              <a:rPr lang="pl-PL" dirty="0" smtClean="0"/>
              <a:t>PRZYKŁADOWE DOPISKI </a:t>
            </a:r>
            <a:br>
              <a:rPr lang="pl-PL" dirty="0" smtClean="0"/>
            </a:br>
            <a:r>
              <a:rPr lang="pl-PL" dirty="0" smtClean="0"/>
              <a:t>W </a:t>
            </a:r>
            <a:r>
              <a:rPr lang="pl-PL" dirty="0" smtClean="0">
                <a:solidFill>
                  <a:srgbClr val="C00000"/>
                </a:solidFill>
              </a:rPr>
              <a:t>KOLOFONACH</a:t>
            </a:r>
            <a:endParaRPr lang="pl-PL" dirty="0">
              <a:solidFill>
                <a:srgbClr val="C00000"/>
              </a:solidFill>
            </a:endParaRPr>
          </a:p>
        </p:txBody>
      </p:sp>
    </p:spTree>
    <p:extLst>
      <p:ext uri="{BB962C8B-B14F-4D97-AF65-F5344CB8AC3E}">
        <p14:creationId xmlns:p14="http://schemas.microsoft.com/office/powerpoint/2010/main" val="116383081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856" y="1524000"/>
            <a:ext cx="6862288" cy="4572000"/>
          </a:xfrm>
        </p:spPr>
      </p:pic>
      <p:sp>
        <p:nvSpPr>
          <p:cNvPr id="3" name="Tytuł 2"/>
          <p:cNvSpPr>
            <a:spLocks noGrp="1"/>
          </p:cNvSpPr>
          <p:nvPr>
            <p:ph type="title"/>
          </p:nvPr>
        </p:nvSpPr>
        <p:spPr/>
        <p:txBody>
          <a:bodyPr/>
          <a:lstStyle/>
          <a:p>
            <a:pPr algn="ctr"/>
            <a:r>
              <a:rPr lang="pl-PL" dirty="0" smtClean="0">
                <a:solidFill>
                  <a:srgbClr val="C00000"/>
                </a:solidFill>
              </a:rPr>
              <a:t>KOLOFON</a:t>
            </a:r>
            <a:r>
              <a:rPr lang="pl-PL" dirty="0" smtClean="0"/>
              <a:t> W MANUSKRYPCIE</a:t>
            </a:r>
            <a:endParaRPr lang="pl-PL" dirty="0"/>
          </a:p>
        </p:txBody>
      </p:sp>
      <p:sp>
        <p:nvSpPr>
          <p:cNvPr id="5" name="pole tekstowe 4"/>
          <p:cNvSpPr txBox="1"/>
          <p:nvPr/>
        </p:nvSpPr>
        <p:spPr>
          <a:xfrm>
            <a:off x="799028" y="6125290"/>
            <a:ext cx="7545944" cy="369332"/>
          </a:xfrm>
          <a:prstGeom prst="rect">
            <a:avLst/>
          </a:prstGeom>
          <a:noFill/>
        </p:spPr>
        <p:txBody>
          <a:bodyPr wrap="square" rtlCol="0">
            <a:spAutoFit/>
          </a:bodyPr>
          <a:lstStyle/>
          <a:p>
            <a:r>
              <a:rPr lang="pl-PL" dirty="0" smtClean="0"/>
              <a:t>manuskrypt </a:t>
            </a:r>
            <a:r>
              <a:rPr lang="pl-PL" dirty="0"/>
              <a:t> </a:t>
            </a:r>
            <a:r>
              <a:rPr lang="pl-PL" dirty="0" err="1"/>
              <a:t>VLF</a:t>
            </a:r>
            <a:r>
              <a:rPr lang="pl-PL" dirty="0"/>
              <a:t> 5, f. 172v, </a:t>
            </a:r>
            <a:r>
              <a:rPr lang="pl-PL" dirty="0" err="1"/>
              <a:t>Leiden</a:t>
            </a:r>
            <a:r>
              <a:rPr lang="pl-PL" dirty="0"/>
              <a:t>, </a:t>
            </a:r>
            <a:r>
              <a:rPr lang="pl-PL" dirty="0" err="1"/>
              <a:t>Universiteitsbibliotheek</a:t>
            </a:r>
            <a:r>
              <a:rPr lang="pl-PL" dirty="0" smtClean="0"/>
              <a:t>, koniec XIV w.</a:t>
            </a:r>
            <a:endParaRPr lang="pl-PL" dirty="0"/>
          </a:p>
        </p:txBody>
      </p:sp>
    </p:spTree>
    <p:extLst>
      <p:ext uri="{BB962C8B-B14F-4D97-AF65-F5344CB8AC3E}">
        <p14:creationId xmlns:p14="http://schemas.microsoft.com/office/powerpoint/2010/main" val="4115820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1844824"/>
            <a:ext cx="8229600" cy="4572000"/>
          </a:xfrm>
        </p:spPr>
        <p:txBody>
          <a:bodyPr>
            <a:normAutofit/>
          </a:bodyPr>
          <a:lstStyle/>
          <a:p>
            <a:pPr marL="0" indent="0">
              <a:buNone/>
            </a:pPr>
            <a:r>
              <a:rPr lang="pl-PL" sz="3600" dirty="0" smtClean="0">
                <a:solidFill>
                  <a:srgbClr val="C00000"/>
                </a:solidFill>
              </a:rPr>
              <a:t>2</a:t>
            </a:r>
            <a:r>
              <a:rPr lang="pl-PL" sz="3600" dirty="0" smtClean="0"/>
              <a:t> </a:t>
            </a:r>
            <a:r>
              <a:rPr lang="pl-PL" sz="3600" dirty="0" err="1" smtClean="0"/>
              <a:t>postcie</a:t>
            </a:r>
            <a:r>
              <a:rPr lang="pl-PL" sz="3600" dirty="0" smtClean="0"/>
              <a:t> </a:t>
            </a:r>
            <a:r>
              <a:rPr lang="pl-PL" sz="3600" dirty="0" smtClean="0">
                <a:solidFill>
                  <a:srgbClr val="C00000"/>
                </a:solidFill>
              </a:rPr>
              <a:t>rękopisów</a:t>
            </a:r>
            <a:r>
              <a:rPr lang="pl-PL" sz="3600" dirty="0" smtClean="0"/>
              <a:t> średniowiecznych</a:t>
            </a:r>
          </a:p>
          <a:p>
            <a:pPr marL="0" indent="0">
              <a:buNone/>
            </a:pPr>
            <a:r>
              <a:rPr lang="pl-PL" sz="3600" dirty="0"/>
              <a:t>	</a:t>
            </a:r>
            <a:r>
              <a:rPr lang="pl-PL" sz="3600" dirty="0" smtClean="0">
                <a:solidFill>
                  <a:srgbClr val="C00000"/>
                </a:solidFill>
              </a:rPr>
              <a:t>luźne karty </a:t>
            </a:r>
            <a:r>
              <a:rPr lang="pl-PL" sz="3600" dirty="0" smtClean="0"/>
              <a:t>(dokumenty)</a:t>
            </a:r>
          </a:p>
          <a:p>
            <a:pPr marL="0" indent="0">
              <a:buNone/>
            </a:pPr>
            <a:r>
              <a:rPr lang="pl-PL" sz="3600" dirty="0"/>
              <a:t>	</a:t>
            </a:r>
            <a:r>
              <a:rPr lang="pl-PL" sz="3600" dirty="0" smtClean="0">
                <a:solidFill>
                  <a:srgbClr val="C00000"/>
                </a:solidFill>
              </a:rPr>
              <a:t>zbiór kart</a:t>
            </a:r>
          </a:p>
          <a:p>
            <a:pPr marL="0" indent="0">
              <a:buNone/>
            </a:pPr>
            <a:r>
              <a:rPr lang="pl-PL" sz="3600" dirty="0"/>
              <a:t>	</a:t>
            </a:r>
            <a:r>
              <a:rPr lang="pl-PL" sz="3600" dirty="0" smtClean="0"/>
              <a:t>	</a:t>
            </a:r>
            <a:r>
              <a:rPr lang="pl-PL" sz="3600" dirty="0" smtClean="0">
                <a:solidFill>
                  <a:srgbClr val="C00000"/>
                </a:solidFill>
              </a:rPr>
              <a:t>zwój</a:t>
            </a:r>
            <a:r>
              <a:rPr lang="pl-PL" sz="3600" dirty="0" smtClean="0"/>
              <a:t> (rola)</a:t>
            </a:r>
          </a:p>
          <a:p>
            <a:pPr marL="0" indent="0">
              <a:buNone/>
            </a:pPr>
            <a:r>
              <a:rPr lang="pl-PL" sz="3600" dirty="0"/>
              <a:t>	</a:t>
            </a:r>
            <a:r>
              <a:rPr lang="pl-PL" sz="3600" dirty="0" smtClean="0"/>
              <a:t>	</a:t>
            </a:r>
            <a:r>
              <a:rPr lang="pl-PL" sz="3600" dirty="0" smtClean="0">
                <a:solidFill>
                  <a:srgbClr val="C00000"/>
                </a:solidFill>
              </a:rPr>
              <a:t>księga</a:t>
            </a:r>
            <a:r>
              <a:rPr lang="pl-PL" sz="3600" dirty="0" smtClean="0"/>
              <a:t> (kodeks)</a:t>
            </a:r>
            <a:endParaRPr lang="pl-PL" sz="3600" dirty="0"/>
          </a:p>
        </p:txBody>
      </p:sp>
      <p:sp>
        <p:nvSpPr>
          <p:cNvPr id="3" name="Tytuł 2"/>
          <p:cNvSpPr>
            <a:spLocks noGrp="1"/>
          </p:cNvSpPr>
          <p:nvPr>
            <p:ph type="title"/>
          </p:nvPr>
        </p:nvSpPr>
        <p:spPr/>
        <p:txBody>
          <a:bodyPr/>
          <a:lstStyle/>
          <a:p>
            <a:pPr algn="ctr"/>
            <a:r>
              <a:rPr lang="pl-PL" dirty="0" smtClean="0"/>
              <a:t>WYTWORY </a:t>
            </a:r>
            <a:r>
              <a:rPr lang="pl-PL" dirty="0" smtClean="0">
                <a:solidFill>
                  <a:srgbClr val="C00000"/>
                </a:solidFill>
              </a:rPr>
              <a:t>RĘKOPIŚMIENNE</a:t>
            </a:r>
            <a:endParaRPr lang="pl-PL" dirty="0">
              <a:solidFill>
                <a:srgbClr val="C00000"/>
              </a:solidFill>
            </a:endParaRPr>
          </a:p>
        </p:txBody>
      </p:sp>
    </p:spTree>
    <p:extLst>
      <p:ext uri="{BB962C8B-B14F-4D97-AF65-F5344CB8AC3E}">
        <p14:creationId xmlns:p14="http://schemas.microsoft.com/office/powerpoint/2010/main" val="2988316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marL="0" indent="0">
              <a:buNone/>
            </a:pPr>
            <a:endParaRPr lang="pl-PL" sz="3200" dirty="0" smtClean="0"/>
          </a:p>
          <a:p>
            <a:pPr marL="0" indent="0" algn="ctr">
              <a:buNone/>
            </a:pPr>
            <a:r>
              <a:rPr lang="pl-PL" sz="3200" dirty="0" smtClean="0"/>
              <a:t>Najczęstsza obok tabliczek woskowych forma dawnego rękopisu, której korzenie sięgają odległej starożytności.</a:t>
            </a:r>
          </a:p>
          <a:p>
            <a:pPr marL="0" indent="0">
              <a:buNone/>
            </a:pPr>
            <a:endParaRPr lang="pl-PL" sz="3200" dirty="0" smtClean="0"/>
          </a:p>
          <a:p>
            <a:pPr marL="0" indent="0">
              <a:buNone/>
            </a:pPr>
            <a:r>
              <a:rPr lang="pl-PL" sz="3200" dirty="0" smtClean="0"/>
              <a:t>Materiał: </a:t>
            </a:r>
          </a:p>
          <a:p>
            <a:pPr marL="0" indent="0">
              <a:buNone/>
            </a:pPr>
            <a:r>
              <a:rPr lang="pl-PL" sz="3200" dirty="0"/>
              <a:t>	</a:t>
            </a:r>
            <a:r>
              <a:rPr lang="pl-PL" sz="3200" dirty="0" smtClean="0"/>
              <a:t>skóry zwierzęce</a:t>
            </a:r>
          </a:p>
          <a:p>
            <a:pPr marL="0" indent="0">
              <a:buNone/>
            </a:pPr>
            <a:r>
              <a:rPr lang="pl-PL" sz="3200" dirty="0" smtClean="0"/>
              <a:t>	papirus</a:t>
            </a:r>
          </a:p>
          <a:p>
            <a:pPr marL="0" indent="0">
              <a:buNone/>
            </a:pPr>
            <a:r>
              <a:rPr lang="pl-PL" sz="3200" dirty="0"/>
              <a:t>	</a:t>
            </a:r>
            <a:r>
              <a:rPr lang="pl-PL" sz="3200" dirty="0" smtClean="0"/>
              <a:t>pergamin</a:t>
            </a:r>
          </a:p>
          <a:p>
            <a:pPr marL="0" indent="0">
              <a:buNone/>
            </a:pPr>
            <a:r>
              <a:rPr lang="pl-PL" dirty="0"/>
              <a:t>	</a:t>
            </a:r>
          </a:p>
        </p:txBody>
      </p:sp>
      <p:sp>
        <p:nvSpPr>
          <p:cNvPr id="3" name="Tytuł 2"/>
          <p:cNvSpPr>
            <a:spLocks noGrp="1"/>
          </p:cNvSpPr>
          <p:nvPr>
            <p:ph type="title"/>
          </p:nvPr>
        </p:nvSpPr>
        <p:spPr/>
        <p:txBody>
          <a:bodyPr/>
          <a:lstStyle/>
          <a:p>
            <a:pPr algn="ctr"/>
            <a:r>
              <a:rPr lang="pl-PL" dirty="0" smtClean="0">
                <a:solidFill>
                  <a:srgbClr val="C00000"/>
                </a:solidFill>
              </a:rPr>
              <a:t>ZWÓJ</a:t>
            </a:r>
            <a:r>
              <a:rPr lang="pl-PL" dirty="0" smtClean="0"/>
              <a:t> CZYLI </a:t>
            </a:r>
            <a:r>
              <a:rPr lang="pl-PL" dirty="0" smtClean="0">
                <a:solidFill>
                  <a:srgbClr val="C00000"/>
                </a:solidFill>
              </a:rPr>
              <a:t>ROLA</a:t>
            </a:r>
            <a:endParaRPr lang="pl-PL" dirty="0">
              <a:solidFill>
                <a:srgbClr val="C00000"/>
              </a:solidFill>
            </a:endParaRPr>
          </a:p>
        </p:txBody>
      </p:sp>
    </p:spTree>
    <p:extLst>
      <p:ext uri="{BB962C8B-B14F-4D97-AF65-F5344CB8AC3E}">
        <p14:creationId xmlns:p14="http://schemas.microsoft.com/office/powerpoint/2010/main" val="389800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7" dur="500"/>
                                        <p:tgtEl>
                                          <p:spTgt spid="2">
                                            <p:txEl>
                                              <p:pRg st="4" end="4"/>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1" dur="500"/>
                                        <p:tgtEl>
                                          <p:spTgt spid="2">
                                            <p:txEl>
                                              <p:pRg st="5" end="5"/>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844824"/>
            <a:ext cx="6756889" cy="3304381"/>
          </a:xfrm>
        </p:spPr>
      </p:pic>
      <p:sp>
        <p:nvSpPr>
          <p:cNvPr id="3" name="Tytuł 2"/>
          <p:cNvSpPr>
            <a:spLocks noGrp="1"/>
          </p:cNvSpPr>
          <p:nvPr>
            <p:ph type="title"/>
          </p:nvPr>
        </p:nvSpPr>
        <p:spPr/>
        <p:txBody>
          <a:bodyPr/>
          <a:lstStyle/>
          <a:p>
            <a:pPr algn="ctr"/>
            <a:r>
              <a:rPr lang="pl-PL" dirty="0" smtClean="0"/>
              <a:t>ZWÓJ PERGAMINOWY</a:t>
            </a:r>
            <a:endParaRPr lang="pl-PL" dirty="0"/>
          </a:p>
        </p:txBody>
      </p:sp>
    </p:spTree>
    <p:extLst>
      <p:ext uri="{BB962C8B-B14F-4D97-AF65-F5344CB8AC3E}">
        <p14:creationId xmlns:p14="http://schemas.microsoft.com/office/powerpoint/2010/main" val="12840830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Karty leżące jedna na drugiej, połączone z jednej strony</a:t>
            </a:r>
          </a:p>
          <a:p>
            <a:pPr marL="0" indent="0">
              <a:buNone/>
            </a:pPr>
            <a:r>
              <a:rPr lang="pl-PL" dirty="0" smtClean="0"/>
              <a:t>Geneza </a:t>
            </a:r>
            <a:r>
              <a:rPr lang="pl-PL" dirty="0" smtClean="0">
                <a:solidFill>
                  <a:srgbClr val="C00000"/>
                </a:solidFill>
              </a:rPr>
              <a:t>kodeksu pergaminowego </a:t>
            </a:r>
            <a:r>
              <a:rPr lang="pl-PL" dirty="0" smtClean="0"/>
              <a:t>– rzymskie wiązki tabliczek (</a:t>
            </a:r>
            <a:r>
              <a:rPr lang="pl-PL" i="1" dirty="0" err="1" smtClean="0"/>
              <a:t>caudex</a:t>
            </a:r>
            <a:r>
              <a:rPr lang="pl-PL" i="1" dirty="0" smtClean="0"/>
              <a:t>, </a:t>
            </a:r>
            <a:r>
              <a:rPr lang="pl-PL" i="1" dirty="0" err="1" smtClean="0"/>
              <a:t>codex</a:t>
            </a:r>
            <a:r>
              <a:rPr lang="pl-PL" i="1" dirty="0" smtClean="0"/>
              <a:t> = kloc drzewa; </a:t>
            </a:r>
            <a:r>
              <a:rPr lang="pl-PL" dirty="0" smtClean="0"/>
              <a:t>por. niemieckie </a:t>
            </a:r>
            <a:r>
              <a:rPr lang="pl-PL" i="1" dirty="0" smtClean="0"/>
              <a:t>Buch: </a:t>
            </a:r>
            <a:r>
              <a:rPr lang="pl-PL" i="1" dirty="0" err="1" smtClean="0"/>
              <a:t>Buche</a:t>
            </a:r>
            <a:r>
              <a:rPr lang="pl-PL" dirty="0" smtClean="0"/>
              <a:t> = </a:t>
            </a:r>
            <a:r>
              <a:rPr lang="pl-PL" i="1" dirty="0" smtClean="0"/>
              <a:t>buk)</a:t>
            </a:r>
          </a:p>
          <a:p>
            <a:pPr marL="0" indent="0">
              <a:buNone/>
            </a:pPr>
            <a:r>
              <a:rPr lang="pl-PL" dirty="0" smtClean="0"/>
              <a:t>Użytek pergaminu utrwalił formę księgi (pergamin nie nadaje się na zwoje)</a:t>
            </a:r>
          </a:p>
          <a:p>
            <a:pPr marL="0" indent="0">
              <a:buNone/>
            </a:pPr>
            <a:r>
              <a:rPr lang="pl-PL" dirty="0" smtClean="0"/>
              <a:t>Najstarsze kodeksy pergaminowe – III/IV w.</a:t>
            </a:r>
          </a:p>
          <a:p>
            <a:pPr marL="0" indent="0">
              <a:buNone/>
            </a:pPr>
            <a:r>
              <a:rPr lang="pl-PL" dirty="0" smtClean="0"/>
              <a:t>Geneza </a:t>
            </a:r>
            <a:r>
              <a:rPr lang="pl-PL" dirty="0" smtClean="0">
                <a:solidFill>
                  <a:srgbClr val="C00000"/>
                </a:solidFill>
              </a:rPr>
              <a:t>kodeksy pergaminowego </a:t>
            </a:r>
            <a:r>
              <a:rPr lang="pl-PL" dirty="0" smtClean="0"/>
              <a:t>– egipskie kodeksy rozpowszechnione w chrześcijańskich gminach wyznaniowych</a:t>
            </a:r>
            <a:endParaRPr lang="pl-PL" dirty="0"/>
          </a:p>
        </p:txBody>
      </p:sp>
      <p:sp>
        <p:nvSpPr>
          <p:cNvPr id="3" name="Tytuł 2"/>
          <p:cNvSpPr>
            <a:spLocks noGrp="1"/>
          </p:cNvSpPr>
          <p:nvPr>
            <p:ph type="title"/>
          </p:nvPr>
        </p:nvSpPr>
        <p:spPr/>
        <p:txBody>
          <a:bodyPr/>
          <a:lstStyle/>
          <a:p>
            <a:pPr algn="ctr"/>
            <a:r>
              <a:rPr lang="pl-PL" dirty="0" smtClean="0">
                <a:solidFill>
                  <a:srgbClr val="C00000"/>
                </a:solidFill>
              </a:rPr>
              <a:t>KSIĘGA</a:t>
            </a:r>
            <a:r>
              <a:rPr lang="pl-PL" dirty="0" smtClean="0"/>
              <a:t> CZYLI </a:t>
            </a:r>
            <a:r>
              <a:rPr lang="pl-PL" dirty="0" smtClean="0">
                <a:solidFill>
                  <a:srgbClr val="C00000"/>
                </a:solidFill>
              </a:rPr>
              <a:t>KODEKS</a:t>
            </a:r>
            <a:endParaRPr lang="pl-PL" dirty="0">
              <a:solidFill>
                <a:srgbClr val="C00000"/>
              </a:solidFill>
            </a:endParaRPr>
          </a:p>
        </p:txBody>
      </p:sp>
    </p:spTree>
    <p:extLst>
      <p:ext uri="{BB962C8B-B14F-4D97-AF65-F5344CB8AC3E}">
        <p14:creationId xmlns:p14="http://schemas.microsoft.com/office/powerpoint/2010/main" val="183757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052736"/>
            <a:ext cx="8229600" cy="5472608"/>
          </a:xfrm>
        </p:spPr>
        <p:txBody>
          <a:bodyPr/>
          <a:lstStyle/>
          <a:p>
            <a:pPr marL="0" indent="0" algn="ctr">
              <a:buNone/>
            </a:pPr>
            <a:r>
              <a:rPr lang="pl-PL" sz="2400" dirty="0" smtClean="0"/>
              <a:t>szereg razem oprawnych składek</a:t>
            </a:r>
          </a:p>
          <a:p>
            <a:pPr marL="0" indent="0" algn="just">
              <a:buNone/>
            </a:pPr>
            <a:r>
              <a:rPr lang="pl-PL" sz="2400" dirty="0" smtClean="0">
                <a:solidFill>
                  <a:srgbClr val="C00000"/>
                </a:solidFill>
              </a:rPr>
              <a:t>składka</a:t>
            </a:r>
            <a:r>
              <a:rPr lang="pl-PL" sz="2400" dirty="0" smtClean="0"/>
              <a:t> – pewna ilość (3-6) arkuszy (papirusu, pergaminu, papieru) przełamanych na pół</a:t>
            </a:r>
          </a:p>
          <a:p>
            <a:pPr marL="0" indent="0" algn="just">
              <a:buNone/>
            </a:pPr>
            <a:r>
              <a:rPr lang="pl-PL" sz="2400" dirty="0" err="1" smtClean="0">
                <a:solidFill>
                  <a:srgbClr val="C00000"/>
                </a:solidFill>
              </a:rPr>
              <a:t>folium</a:t>
            </a:r>
            <a:r>
              <a:rPr lang="pl-PL" sz="2400" dirty="0" smtClean="0"/>
              <a:t> – format powstały po złożeniu arkusza na pół </a:t>
            </a:r>
            <a:r>
              <a:rPr lang="pl-PL" sz="2400" dirty="0"/>
              <a:t>(powstają 2 karty obejmujące 4 strony</a:t>
            </a:r>
            <a:r>
              <a:rPr lang="pl-PL" sz="2400" dirty="0" smtClean="0"/>
              <a:t>)</a:t>
            </a:r>
          </a:p>
          <a:p>
            <a:pPr marL="0" indent="0" algn="just">
              <a:buNone/>
            </a:pPr>
            <a:r>
              <a:rPr lang="pl-PL" sz="2400" dirty="0" smtClean="0">
                <a:solidFill>
                  <a:srgbClr val="C00000"/>
                </a:solidFill>
              </a:rPr>
              <a:t>kustosz</a:t>
            </a:r>
            <a:r>
              <a:rPr lang="pl-PL" sz="2400" dirty="0" smtClean="0"/>
              <a:t> – numer składki, określający następstwo składek w kodeksie</a:t>
            </a:r>
          </a:p>
          <a:p>
            <a:pPr marL="0" indent="0" algn="just">
              <a:buNone/>
            </a:pPr>
            <a:r>
              <a:rPr lang="pl-PL" sz="2400" dirty="0" smtClean="0">
                <a:solidFill>
                  <a:srgbClr val="C00000"/>
                </a:solidFill>
              </a:rPr>
              <a:t>reklamant</a:t>
            </a:r>
            <a:r>
              <a:rPr lang="pl-PL" sz="2400" dirty="0" smtClean="0"/>
              <a:t> – początkowe słowa nowej składki umieszczone również na końcu starej składki</a:t>
            </a:r>
          </a:p>
          <a:p>
            <a:pPr marL="0" indent="0">
              <a:buNone/>
            </a:pPr>
            <a:r>
              <a:rPr lang="pl-PL" sz="2400" dirty="0" smtClean="0">
                <a:solidFill>
                  <a:srgbClr val="C00000"/>
                </a:solidFill>
              </a:rPr>
              <a:t>foliacja</a:t>
            </a:r>
            <a:r>
              <a:rPr lang="pl-PL" sz="2400" dirty="0" smtClean="0"/>
              <a:t> – numerowanie kart (recto – verso)</a:t>
            </a:r>
          </a:p>
          <a:p>
            <a:pPr marL="0" indent="0">
              <a:buNone/>
            </a:pPr>
            <a:r>
              <a:rPr lang="pl-PL" sz="2400" dirty="0" smtClean="0">
                <a:solidFill>
                  <a:srgbClr val="C00000"/>
                </a:solidFill>
              </a:rPr>
              <a:t>paginacja</a:t>
            </a:r>
            <a:r>
              <a:rPr lang="pl-PL" sz="2400" dirty="0" smtClean="0"/>
              <a:t> – numerowanie stron</a:t>
            </a:r>
          </a:p>
          <a:p>
            <a:pPr marL="0" indent="0">
              <a:buNone/>
            </a:pPr>
            <a:r>
              <a:rPr lang="pl-PL" sz="2400" dirty="0" smtClean="0">
                <a:solidFill>
                  <a:srgbClr val="C00000"/>
                </a:solidFill>
              </a:rPr>
              <a:t>tytuł dzieła </a:t>
            </a:r>
            <a:r>
              <a:rPr lang="pl-PL" sz="2400" dirty="0" smtClean="0"/>
              <a:t>– na końcu, potem na początku dzieła</a:t>
            </a:r>
          </a:p>
          <a:p>
            <a:pPr marL="0" indent="0">
              <a:buNone/>
            </a:pPr>
            <a:r>
              <a:rPr lang="pl-PL" sz="2400" dirty="0" smtClean="0">
                <a:solidFill>
                  <a:srgbClr val="C00000"/>
                </a:solidFill>
              </a:rPr>
              <a:t>kolofon </a:t>
            </a:r>
            <a:r>
              <a:rPr lang="pl-PL" sz="2400" i="1" dirty="0" smtClean="0">
                <a:solidFill>
                  <a:srgbClr val="C00000"/>
                </a:solidFill>
              </a:rPr>
              <a:t>(</a:t>
            </a:r>
            <a:r>
              <a:rPr lang="pl-PL" sz="2400" i="1" dirty="0" err="1" smtClean="0">
                <a:solidFill>
                  <a:srgbClr val="C00000"/>
                </a:solidFill>
              </a:rPr>
              <a:t>explicit</a:t>
            </a:r>
            <a:r>
              <a:rPr lang="pl-PL" sz="2400" i="1" dirty="0" smtClean="0">
                <a:solidFill>
                  <a:srgbClr val="C00000"/>
                </a:solidFill>
              </a:rPr>
              <a:t>)</a:t>
            </a:r>
            <a:r>
              <a:rPr lang="pl-PL" sz="2400" i="1" dirty="0" smtClean="0"/>
              <a:t> –</a:t>
            </a:r>
            <a:r>
              <a:rPr lang="pl-PL" sz="2400" dirty="0" smtClean="0"/>
              <a:t> na końcu dzieła </a:t>
            </a:r>
          </a:p>
          <a:p>
            <a:pPr marL="0" indent="0">
              <a:buNone/>
            </a:pPr>
            <a:endParaRPr lang="pl-PL" dirty="0"/>
          </a:p>
        </p:txBody>
      </p:sp>
      <p:sp>
        <p:nvSpPr>
          <p:cNvPr id="3" name="Tytuł 2"/>
          <p:cNvSpPr>
            <a:spLocks noGrp="1"/>
          </p:cNvSpPr>
          <p:nvPr>
            <p:ph type="title"/>
          </p:nvPr>
        </p:nvSpPr>
        <p:spPr>
          <a:xfrm>
            <a:off x="457200" y="152400"/>
            <a:ext cx="8229600" cy="900336"/>
          </a:xfrm>
        </p:spPr>
        <p:txBody>
          <a:bodyPr/>
          <a:lstStyle/>
          <a:p>
            <a:pPr algn="ctr"/>
            <a:r>
              <a:rPr lang="pl-PL" dirty="0" smtClean="0">
                <a:solidFill>
                  <a:srgbClr val="C00000"/>
                </a:solidFill>
              </a:rPr>
              <a:t>BUDOWA</a:t>
            </a:r>
            <a:r>
              <a:rPr lang="pl-PL" dirty="0" smtClean="0"/>
              <a:t> </a:t>
            </a:r>
            <a:r>
              <a:rPr lang="pl-PL" dirty="0" smtClean="0">
                <a:solidFill>
                  <a:schemeClr val="tx1"/>
                </a:solidFill>
              </a:rPr>
              <a:t>KODEKSU</a:t>
            </a:r>
            <a:endParaRPr lang="pl-PL" dirty="0">
              <a:solidFill>
                <a:schemeClr val="tx1"/>
              </a:solidFill>
            </a:endParaRPr>
          </a:p>
        </p:txBody>
      </p:sp>
    </p:spTree>
    <p:extLst>
      <p:ext uri="{BB962C8B-B14F-4D97-AF65-F5344CB8AC3E}">
        <p14:creationId xmlns:p14="http://schemas.microsoft.com/office/powerpoint/2010/main" val="115320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ELEMENTY </a:t>
            </a:r>
            <a:r>
              <a:rPr lang="pl-PL" dirty="0" smtClean="0">
                <a:solidFill>
                  <a:srgbClr val="C00000"/>
                </a:solidFill>
              </a:rPr>
              <a:t>PALEOGRAFII</a:t>
            </a:r>
            <a:endParaRPr lang="pl-PL" dirty="0">
              <a:solidFill>
                <a:srgbClr val="C00000"/>
              </a:solidFill>
            </a:endParaRPr>
          </a:p>
        </p:txBody>
      </p:sp>
      <p:sp>
        <p:nvSpPr>
          <p:cNvPr id="3" name="pole tekstowe 2"/>
          <p:cNvSpPr txBox="1"/>
          <p:nvPr/>
        </p:nvSpPr>
        <p:spPr>
          <a:xfrm>
            <a:off x="539552" y="2204864"/>
            <a:ext cx="8280920" cy="3416320"/>
          </a:xfrm>
          <a:prstGeom prst="rect">
            <a:avLst/>
          </a:prstGeom>
          <a:noFill/>
        </p:spPr>
        <p:txBody>
          <a:bodyPr wrap="square" rtlCol="0">
            <a:spAutoFit/>
          </a:bodyPr>
          <a:lstStyle/>
          <a:p>
            <a:r>
              <a:rPr lang="pl-PL" sz="3600" dirty="0" smtClean="0">
                <a:solidFill>
                  <a:schemeClr val="bg1"/>
                </a:solidFill>
              </a:rPr>
              <a:t>Brachygrafia</a:t>
            </a:r>
            <a:r>
              <a:rPr lang="pl-PL" sz="3600" dirty="0" smtClean="0"/>
              <a:t> – skróty</a:t>
            </a:r>
            <a:endParaRPr lang="pl-PL" sz="3600" dirty="0"/>
          </a:p>
          <a:p>
            <a:r>
              <a:rPr lang="pl-PL" sz="3600" dirty="0" smtClean="0">
                <a:solidFill>
                  <a:schemeClr val="bg1"/>
                </a:solidFill>
              </a:rPr>
              <a:t>Epigrafika</a:t>
            </a:r>
            <a:r>
              <a:rPr lang="pl-PL" sz="3600" dirty="0" smtClean="0"/>
              <a:t> – napisy na budynkach</a:t>
            </a:r>
          </a:p>
          <a:p>
            <a:r>
              <a:rPr lang="pl-PL" sz="3600" dirty="0" smtClean="0">
                <a:solidFill>
                  <a:schemeClr val="bg1"/>
                </a:solidFill>
              </a:rPr>
              <a:t>Kodykologia </a:t>
            </a:r>
            <a:r>
              <a:rPr lang="pl-PL" sz="3600" dirty="0" smtClean="0"/>
              <a:t>– manuskrypty</a:t>
            </a:r>
            <a:r>
              <a:rPr lang="pl-PL" sz="3600" dirty="0" smtClean="0">
                <a:solidFill>
                  <a:schemeClr val="bg1"/>
                </a:solidFill>
              </a:rPr>
              <a:t> </a:t>
            </a:r>
          </a:p>
          <a:p>
            <a:r>
              <a:rPr lang="pl-PL" sz="3600" dirty="0" smtClean="0">
                <a:solidFill>
                  <a:schemeClr val="bg1"/>
                </a:solidFill>
              </a:rPr>
              <a:t>Kryptografia </a:t>
            </a:r>
            <a:r>
              <a:rPr lang="pl-PL" sz="3600" dirty="0" smtClean="0"/>
              <a:t>– szyfry</a:t>
            </a:r>
            <a:endParaRPr lang="pl-PL" sz="3600" dirty="0" smtClean="0">
              <a:solidFill>
                <a:schemeClr val="bg1"/>
              </a:solidFill>
            </a:endParaRPr>
          </a:p>
          <a:p>
            <a:r>
              <a:rPr lang="pl-PL" sz="3600" dirty="0" smtClean="0">
                <a:solidFill>
                  <a:schemeClr val="bg1"/>
                </a:solidFill>
              </a:rPr>
              <a:t>Neografia </a:t>
            </a:r>
            <a:r>
              <a:rPr lang="pl-PL" sz="3600" dirty="0" smtClean="0"/>
              <a:t>– pismo ręczne po erze druku</a:t>
            </a:r>
            <a:endParaRPr lang="pl-PL" sz="3600" dirty="0" smtClean="0">
              <a:solidFill>
                <a:schemeClr val="bg1"/>
              </a:solidFill>
            </a:endParaRPr>
          </a:p>
          <a:p>
            <a:r>
              <a:rPr lang="pl-PL" sz="3600" dirty="0" smtClean="0">
                <a:solidFill>
                  <a:schemeClr val="bg1"/>
                </a:solidFill>
              </a:rPr>
              <a:t>Papirologia </a:t>
            </a:r>
            <a:r>
              <a:rPr lang="pl-PL" sz="3600" dirty="0" smtClean="0"/>
              <a:t>– rękopisy na papirusie</a:t>
            </a:r>
            <a:endParaRPr lang="pl-PL" sz="3600" dirty="0">
              <a:solidFill>
                <a:schemeClr val="bg1"/>
              </a:solidFill>
            </a:endParaRPr>
          </a:p>
        </p:txBody>
      </p:sp>
    </p:spTree>
    <p:extLst>
      <p:ext uri="{BB962C8B-B14F-4D97-AF65-F5344CB8AC3E}">
        <p14:creationId xmlns:p14="http://schemas.microsoft.com/office/powerpoint/2010/main" val="1359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endParaRPr lang="pl-PL" dirty="0" smtClean="0"/>
          </a:p>
          <a:p>
            <a:pPr marL="0" indent="0">
              <a:buNone/>
            </a:pPr>
            <a:r>
              <a:rPr lang="pl-PL" sz="2800" dirty="0" smtClean="0"/>
              <a:t>Brak ustalonego formatu</a:t>
            </a:r>
          </a:p>
          <a:p>
            <a:pPr marL="0" indent="0">
              <a:buNone/>
            </a:pPr>
            <a:r>
              <a:rPr lang="pl-PL" sz="2800" dirty="0"/>
              <a:t>	</a:t>
            </a:r>
            <a:r>
              <a:rPr lang="pl-PL" sz="2800" dirty="0" smtClean="0"/>
              <a:t>kwadratowy (najstarsze)</a:t>
            </a:r>
          </a:p>
          <a:p>
            <a:pPr marL="0" indent="0">
              <a:buNone/>
            </a:pPr>
            <a:r>
              <a:rPr lang="pl-PL" sz="2800" dirty="0"/>
              <a:t>	</a:t>
            </a:r>
            <a:r>
              <a:rPr lang="pl-PL" sz="2800" dirty="0" smtClean="0"/>
              <a:t>podłużny (3:2)</a:t>
            </a:r>
          </a:p>
          <a:p>
            <a:pPr marL="0" indent="0">
              <a:buNone/>
            </a:pPr>
            <a:endParaRPr lang="pl-PL" sz="2800" dirty="0" smtClean="0"/>
          </a:p>
          <a:p>
            <a:pPr marL="0" indent="0">
              <a:buNone/>
            </a:pPr>
            <a:r>
              <a:rPr lang="pl-PL" sz="2800" dirty="0" smtClean="0"/>
              <a:t>Stosujemy przybliżone określenia</a:t>
            </a:r>
          </a:p>
          <a:p>
            <a:pPr marL="0" indent="0">
              <a:buNone/>
            </a:pPr>
            <a:r>
              <a:rPr lang="pl-PL" sz="2800" dirty="0"/>
              <a:t>	</a:t>
            </a:r>
            <a:r>
              <a:rPr lang="pl-PL" sz="2800" dirty="0" smtClean="0"/>
              <a:t>in </a:t>
            </a:r>
            <a:r>
              <a:rPr lang="pl-PL" sz="2800" dirty="0" smtClean="0">
                <a:solidFill>
                  <a:srgbClr val="C00000"/>
                </a:solidFill>
              </a:rPr>
              <a:t>folio</a:t>
            </a:r>
            <a:r>
              <a:rPr lang="pl-PL" sz="2800" dirty="0" smtClean="0"/>
              <a:t> (arkusz złożony na pół)</a:t>
            </a:r>
          </a:p>
          <a:p>
            <a:pPr marL="0" indent="0">
              <a:buNone/>
            </a:pPr>
            <a:r>
              <a:rPr lang="pl-PL" sz="2800" dirty="0"/>
              <a:t>	</a:t>
            </a:r>
            <a:r>
              <a:rPr lang="pl-PL" sz="2800" dirty="0" smtClean="0"/>
              <a:t>in </a:t>
            </a:r>
            <a:r>
              <a:rPr lang="pl-PL" sz="2800" dirty="0" smtClean="0">
                <a:solidFill>
                  <a:srgbClr val="C00000"/>
                </a:solidFill>
              </a:rPr>
              <a:t>quarto</a:t>
            </a:r>
            <a:r>
              <a:rPr lang="pl-PL" sz="2800" dirty="0" smtClean="0"/>
              <a:t> (arkusz złożony na 4)</a:t>
            </a:r>
          </a:p>
          <a:p>
            <a:pPr marL="0" indent="0">
              <a:buNone/>
            </a:pPr>
            <a:r>
              <a:rPr lang="pl-PL" sz="2800" dirty="0"/>
              <a:t>	</a:t>
            </a:r>
            <a:r>
              <a:rPr lang="pl-PL" sz="2800" dirty="0" smtClean="0"/>
              <a:t>in </a:t>
            </a:r>
            <a:r>
              <a:rPr lang="pl-PL" sz="2800" dirty="0" smtClean="0">
                <a:solidFill>
                  <a:srgbClr val="C00000"/>
                </a:solidFill>
              </a:rPr>
              <a:t>octavo</a:t>
            </a:r>
            <a:r>
              <a:rPr lang="pl-PL" sz="2800" dirty="0" smtClean="0"/>
              <a:t> (arkusz złożony na 8)</a:t>
            </a:r>
            <a:endParaRPr lang="pl-PL" sz="2800" dirty="0"/>
          </a:p>
        </p:txBody>
      </p:sp>
      <p:sp>
        <p:nvSpPr>
          <p:cNvPr id="3" name="Tytuł 2"/>
          <p:cNvSpPr>
            <a:spLocks noGrp="1"/>
          </p:cNvSpPr>
          <p:nvPr>
            <p:ph type="title"/>
          </p:nvPr>
        </p:nvSpPr>
        <p:spPr/>
        <p:txBody>
          <a:bodyPr>
            <a:normAutofit fontScale="90000"/>
          </a:bodyPr>
          <a:lstStyle/>
          <a:p>
            <a:r>
              <a:rPr lang="pl-PL" dirty="0" smtClean="0">
                <a:solidFill>
                  <a:srgbClr val="C00000"/>
                </a:solidFill>
              </a:rPr>
              <a:t>FORMAT</a:t>
            </a:r>
            <a:r>
              <a:rPr lang="pl-PL" dirty="0" smtClean="0"/>
              <a:t> </a:t>
            </a:r>
            <a:r>
              <a:rPr lang="pl-PL" dirty="0" smtClean="0">
                <a:solidFill>
                  <a:schemeClr val="tx1"/>
                </a:solidFill>
              </a:rPr>
              <a:t>KSIĄG RĘKOPIŚMIENNYCH</a:t>
            </a:r>
            <a:endParaRPr lang="pl-PL" dirty="0">
              <a:solidFill>
                <a:schemeClr val="tx1"/>
              </a:solidFill>
            </a:endParaRPr>
          </a:p>
        </p:txBody>
      </p:sp>
    </p:spTree>
    <p:extLst>
      <p:ext uri="{BB962C8B-B14F-4D97-AF65-F5344CB8AC3E}">
        <p14:creationId xmlns:p14="http://schemas.microsoft.com/office/powerpoint/2010/main" val="3741679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1000"/>
                                        <p:tgtEl>
                                          <p:spTgt spid="2">
                                            <p:txEl>
                                              <p:pRg st="8" end="8"/>
                                            </p:txEl>
                                          </p:spTgt>
                                        </p:tgtEl>
                                      </p:cBhvr>
                                    </p:animEffect>
                                    <p:anim calcmode="lin" valueType="num">
                                      <p:cBhvr>
                                        <p:cTn id="3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1988840"/>
            <a:ext cx="8229600" cy="4572000"/>
          </a:xfrm>
        </p:spPr>
        <p:txBody>
          <a:bodyPr/>
          <a:lstStyle/>
          <a:p>
            <a:pPr marL="0" indent="0">
              <a:buNone/>
            </a:pPr>
            <a:r>
              <a:rPr lang="pl-PL" sz="3600" dirty="0" smtClean="0"/>
              <a:t>Ma na celu zapewnienie pisania równo</a:t>
            </a:r>
          </a:p>
          <a:p>
            <a:pPr marL="0" indent="0" algn="just">
              <a:buNone/>
            </a:pPr>
            <a:r>
              <a:rPr lang="pl-PL" sz="3600" dirty="0"/>
              <a:t>	</a:t>
            </a:r>
            <a:r>
              <a:rPr lang="pl-PL" sz="3600" dirty="0" smtClean="0">
                <a:solidFill>
                  <a:srgbClr val="C00000"/>
                </a:solidFill>
              </a:rPr>
              <a:t>papirus</a:t>
            </a:r>
            <a:r>
              <a:rPr lang="pl-PL" sz="3600" dirty="0" smtClean="0"/>
              <a:t> – linie włókien</a:t>
            </a:r>
          </a:p>
          <a:p>
            <a:pPr marL="0" indent="0" algn="just">
              <a:buNone/>
            </a:pPr>
            <a:r>
              <a:rPr lang="pl-PL" sz="3600" dirty="0"/>
              <a:t>	</a:t>
            </a:r>
            <a:r>
              <a:rPr lang="pl-PL" sz="3600" dirty="0" smtClean="0">
                <a:solidFill>
                  <a:srgbClr val="C00000"/>
                </a:solidFill>
              </a:rPr>
              <a:t>pergamin, papier </a:t>
            </a:r>
            <a:r>
              <a:rPr lang="pl-PL" sz="3600" dirty="0" smtClean="0"/>
              <a:t>– </a:t>
            </a:r>
            <a:r>
              <a:rPr lang="pl-PL" sz="3600" dirty="0" smtClean="0">
                <a:solidFill>
                  <a:schemeClr val="tx2">
                    <a:lumMod val="75000"/>
                  </a:schemeClr>
                </a:solidFill>
              </a:rPr>
              <a:t>nakłuwanie</a:t>
            </a:r>
            <a:r>
              <a:rPr lang="pl-PL" sz="3600" dirty="0" smtClean="0"/>
              <a:t> karty w równych odległościach od brzegów i </a:t>
            </a:r>
            <a:r>
              <a:rPr lang="pl-PL" sz="3600" dirty="0" smtClean="0">
                <a:solidFill>
                  <a:schemeClr val="tx2">
                    <a:lumMod val="75000"/>
                  </a:schemeClr>
                </a:solidFill>
              </a:rPr>
              <a:t>łączenie</a:t>
            </a:r>
            <a:r>
              <a:rPr lang="pl-PL" sz="3600" dirty="0" smtClean="0"/>
              <a:t> nakłuć </a:t>
            </a:r>
            <a:r>
              <a:rPr lang="pl-PL" sz="3600" dirty="0" smtClean="0">
                <a:solidFill>
                  <a:schemeClr val="tx2">
                    <a:lumMod val="75000"/>
                  </a:schemeClr>
                </a:solidFill>
              </a:rPr>
              <a:t>rylcem</a:t>
            </a:r>
            <a:r>
              <a:rPr lang="pl-PL" sz="3600" dirty="0" smtClean="0"/>
              <a:t>, </a:t>
            </a:r>
            <a:r>
              <a:rPr lang="pl-PL" sz="3600" dirty="0" smtClean="0">
                <a:solidFill>
                  <a:schemeClr val="tx2">
                    <a:lumMod val="75000"/>
                  </a:schemeClr>
                </a:solidFill>
              </a:rPr>
              <a:t>rysikiem</a:t>
            </a:r>
            <a:r>
              <a:rPr lang="pl-PL" sz="3600" dirty="0" smtClean="0"/>
              <a:t> (</a:t>
            </a:r>
            <a:r>
              <a:rPr lang="pl-PL" sz="3600" i="1" dirty="0" err="1" smtClean="0"/>
              <a:t>plumbo</a:t>
            </a:r>
            <a:r>
              <a:rPr lang="pl-PL" sz="3600" i="1" dirty="0" smtClean="0"/>
              <a:t>) lub </a:t>
            </a:r>
            <a:r>
              <a:rPr lang="pl-PL" sz="3600" dirty="0" smtClean="0">
                <a:solidFill>
                  <a:schemeClr val="tx2">
                    <a:lumMod val="75000"/>
                  </a:schemeClr>
                </a:solidFill>
              </a:rPr>
              <a:t>atramentem</a:t>
            </a:r>
          </a:p>
          <a:p>
            <a:pPr marL="0" indent="0">
              <a:buNone/>
            </a:pPr>
            <a:r>
              <a:rPr lang="pl-PL" dirty="0"/>
              <a:t>	</a:t>
            </a:r>
          </a:p>
        </p:txBody>
      </p:sp>
      <p:sp>
        <p:nvSpPr>
          <p:cNvPr id="3" name="Tytuł 2"/>
          <p:cNvSpPr>
            <a:spLocks noGrp="1"/>
          </p:cNvSpPr>
          <p:nvPr>
            <p:ph type="title"/>
          </p:nvPr>
        </p:nvSpPr>
        <p:spPr/>
        <p:txBody>
          <a:bodyPr/>
          <a:lstStyle/>
          <a:p>
            <a:pPr algn="ctr"/>
            <a:r>
              <a:rPr lang="pl-PL" dirty="0" smtClean="0">
                <a:solidFill>
                  <a:srgbClr val="C00000"/>
                </a:solidFill>
              </a:rPr>
              <a:t>LINIOWANIE</a:t>
            </a:r>
            <a:r>
              <a:rPr lang="pl-PL" dirty="0" smtClean="0"/>
              <a:t> </a:t>
            </a:r>
            <a:r>
              <a:rPr lang="pl-PL" dirty="0" smtClean="0">
                <a:solidFill>
                  <a:schemeClr val="tx1"/>
                </a:solidFill>
              </a:rPr>
              <a:t>KODEKSU</a:t>
            </a:r>
            <a:endParaRPr lang="pl-PL" dirty="0">
              <a:solidFill>
                <a:schemeClr val="tx1"/>
              </a:solidFill>
            </a:endParaRPr>
          </a:p>
        </p:txBody>
      </p:sp>
    </p:spTree>
    <p:extLst>
      <p:ext uri="{BB962C8B-B14F-4D97-AF65-F5344CB8AC3E}">
        <p14:creationId xmlns:p14="http://schemas.microsoft.com/office/powerpoint/2010/main" val="304363112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solidFill>
                  <a:srgbClr val="C00000"/>
                </a:solidFill>
              </a:rPr>
              <a:t>ZDOBIENIE</a:t>
            </a:r>
            <a:r>
              <a:rPr lang="pl-PL" dirty="0" smtClean="0"/>
              <a:t> RĘKOPISU</a:t>
            </a:r>
            <a:endParaRPr lang="pl-PL" dirty="0"/>
          </a:p>
        </p:txBody>
      </p:sp>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281" y="1524000"/>
            <a:ext cx="7353437" cy="4572000"/>
          </a:xfrm>
          <a:prstGeom prst="rect">
            <a:avLst/>
          </a:prstGeom>
          <a:ln>
            <a:noFill/>
          </a:ln>
          <a:effectLst>
            <a:softEdge rad="112500"/>
          </a:effectLst>
        </p:spPr>
      </p:pic>
      <p:sp>
        <p:nvSpPr>
          <p:cNvPr id="7" name="pole tekstowe 6"/>
          <p:cNvSpPr txBox="1"/>
          <p:nvPr/>
        </p:nvSpPr>
        <p:spPr>
          <a:xfrm>
            <a:off x="1547664" y="6113667"/>
            <a:ext cx="7545944" cy="369332"/>
          </a:xfrm>
          <a:prstGeom prst="rect">
            <a:avLst/>
          </a:prstGeom>
          <a:noFill/>
        </p:spPr>
        <p:txBody>
          <a:bodyPr wrap="square" rtlCol="0">
            <a:spAutoFit/>
          </a:bodyPr>
          <a:lstStyle/>
          <a:p>
            <a:r>
              <a:rPr lang="pl-PL" dirty="0" smtClean="0"/>
              <a:t>Godzinki łacińsko-francuskie, pergamin (</a:t>
            </a:r>
            <a:r>
              <a:rPr lang="pl-PL" dirty="0" err="1" smtClean="0"/>
              <a:t>welinka</a:t>
            </a:r>
            <a:r>
              <a:rPr lang="pl-PL" dirty="0" smtClean="0"/>
              <a:t>), ok. 1480 r.</a:t>
            </a:r>
            <a:endParaRPr lang="pl-PL" dirty="0"/>
          </a:p>
        </p:txBody>
      </p:sp>
    </p:spTree>
    <p:extLst>
      <p:ext uri="{BB962C8B-B14F-4D97-AF65-F5344CB8AC3E}">
        <p14:creationId xmlns:p14="http://schemas.microsoft.com/office/powerpoint/2010/main" val="6432065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1. Użycie </a:t>
            </a:r>
            <a:r>
              <a:rPr lang="pl-PL" dirty="0" err="1" smtClean="0">
                <a:solidFill>
                  <a:srgbClr val="C00000"/>
                </a:solidFill>
              </a:rPr>
              <a:t>czerownej</a:t>
            </a:r>
            <a:r>
              <a:rPr lang="pl-PL" dirty="0" smtClean="0">
                <a:solidFill>
                  <a:srgbClr val="C00000"/>
                </a:solidFill>
              </a:rPr>
              <a:t> farby </a:t>
            </a:r>
            <a:r>
              <a:rPr lang="pl-PL" dirty="0" smtClean="0"/>
              <a:t>(cynober, minia) czyli rubrykacja (od pojedynczych liter do całych zdań) – funkcja delimitacyjna</a:t>
            </a:r>
          </a:p>
          <a:p>
            <a:pPr marL="0" indent="0">
              <a:buNone/>
            </a:pPr>
            <a:endParaRPr lang="pl-PL" dirty="0" smtClean="0"/>
          </a:p>
          <a:p>
            <a:pPr marL="0" indent="0">
              <a:buNone/>
            </a:pPr>
            <a:r>
              <a:rPr lang="pl-PL" dirty="0" smtClean="0"/>
              <a:t>2. </a:t>
            </a:r>
            <a:r>
              <a:rPr lang="pl-PL" dirty="0" smtClean="0">
                <a:solidFill>
                  <a:srgbClr val="C00000"/>
                </a:solidFill>
              </a:rPr>
              <a:t>Iluminacja</a:t>
            </a:r>
            <a:r>
              <a:rPr lang="pl-PL" dirty="0" smtClean="0"/>
              <a:t> (zdobienie)</a:t>
            </a:r>
          </a:p>
          <a:p>
            <a:pPr marL="0" indent="0">
              <a:buNone/>
            </a:pPr>
            <a:endParaRPr lang="pl-PL" dirty="0" smtClean="0"/>
          </a:p>
          <a:p>
            <a:pPr marL="0" indent="0">
              <a:buNone/>
            </a:pPr>
            <a:r>
              <a:rPr lang="pl-PL" dirty="0" smtClean="0"/>
              <a:t>	</a:t>
            </a:r>
            <a:r>
              <a:rPr lang="pl-PL" dirty="0" smtClean="0">
                <a:solidFill>
                  <a:srgbClr val="C00000"/>
                </a:solidFill>
              </a:rPr>
              <a:t>Inicjał</a:t>
            </a:r>
            <a:r>
              <a:rPr lang="pl-PL" dirty="0" smtClean="0"/>
              <a:t> – początkowa litera tekstu w ozdobnej formie</a:t>
            </a:r>
          </a:p>
          <a:p>
            <a:pPr marL="0" indent="0">
              <a:buNone/>
            </a:pPr>
            <a:r>
              <a:rPr lang="pl-PL" dirty="0"/>
              <a:t>	</a:t>
            </a:r>
            <a:r>
              <a:rPr lang="pl-PL" dirty="0" smtClean="0">
                <a:solidFill>
                  <a:srgbClr val="C00000"/>
                </a:solidFill>
              </a:rPr>
              <a:t>Miniatura</a:t>
            </a:r>
            <a:r>
              <a:rPr lang="pl-PL" dirty="0" smtClean="0"/>
              <a:t> – obraz (wpleciony w inicjał lub oddzielny</a:t>
            </a:r>
            <a:endParaRPr lang="pl-PL" dirty="0"/>
          </a:p>
        </p:txBody>
      </p:sp>
      <p:sp>
        <p:nvSpPr>
          <p:cNvPr id="3" name="Tytuł 2"/>
          <p:cNvSpPr>
            <a:spLocks noGrp="1"/>
          </p:cNvSpPr>
          <p:nvPr>
            <p:ph type="title"/>
          </p:nvPr>
        </p:nvSpPr>
        <p:spPr/>
        <p:txBody>
          <a:bodyPr/>
          <a:lstStyle/>
          <a:p>
            <a:pPr algn="ctr"/>
            <a:r>
              <a:rPr lang="pl-PL" dirty="0" smtClean="0"/>
              <a:t>FORMY </a:t>
            </a:r>
            <a:r>
              <a:rPr lang="pl-PL" dirty="0" smtClean="0">
                <a:solidFill>
                  <a:srgbClr val="C00000"/>
                </a:solidFill>
              </a:rPr>
              <a:t>ZDOBIENIA</a:t>
            </a:r>
            <a:r>
              <a:rPr lang="pl-PL" dirty="0" smtClean="0"/>
              <a:t> RĘKOPISU</a:t>
            </a:r>
            <a:endParaRPr lang="pl-PL" dirty="0"/>
          </a:p>
        </p:txBody>
      </p:sp>
    </p:spTree>
    <p:extLst>
      <p:ext uri="{BB962C8B-B14F-4D97-AF65-F5344CB8AC3E}">
        <p14:creationId xmlns:p14="http://schemas.microsoft.com/office/powerpoint/2010/main" val="23357282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80">
                                          <p:stCondLst>
                                            <p:cond delay="0"/>
                                          </p:stCondLst>
                                        </p:cTn>
                                        <p:tgtEl>
                                          <p:spTgt spid="2">
                                            <p:txEl>
                                              <p:pRg st="4" end="4"/>
                                            </p:txEl>
                                          </p:spTgt>
                                        </p:tgtEl>
                                      </p:cBhvr>
                                    </p:animEffect>
                                    <p:anim calcmode="lin" valueType="num">
                                      <p:cBhvr>
                                        <p:cTn id="2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4" end="4"/>
                                            </p:txEl>
                                          </p:spTgt>
                                        </p:tgtEl>
                                      </p:cBhvr>
                                      <p:to x="100000" y="60000"/>
                                    </p:animScale>
                                    <p:animScale>
                                      <p:cBhvr>
                                        <p:cTn id="30" dur="166" decel="50000">
                                          <p:stCondLst>
                                            <p:cond delay="676"/>
                                          </p:stCondLst>
                                        </p:cTn>
                                        <p:tgtEl>
                                          <p:spTgt spid="2">
                                            <p:txEl>
                                              <p:pRg st="4" end="4"/>
                                            </p:txEl>
                                          </p:spTgt>
                                        </p:tgtEl>
                                      </p:cBhvr>
                                      <p:to x="100000" y="100000"/>
                                    </p:animScale>
                                    <p:animScale>
                                      <p:cBhvr>
                                        <p:cTn id="31" dur="26">
                                          <p:stCondLst>
                                            <p:cond delay="1312"/>
                                          </p:stCondLst>
                                        </p:cTn>
                                        <p:tgtEl>
                                          <p:spTgt spid="2">
                                            <p:txEl>
                                              <p:pRg st="4" end="4"/>
                                            </p:txEl>
                                          </p:spTgt>
                                        </p:tgtEl>
                                      </p:cBhvr>
                                      <p:to x="100000" y="80000"/>
                                    </p:animScale>
                                    <p:animScale>
                                      <p:cBhvr>
                                        <p:cTn id="32" dur="166" decel="50000">
                                          <p:stCondLst>
                                            <p:cond delay="1338"/>
                                          </p:stCondLst>
                                        </p:cTn>
                                        <p:tgtEl>
                                          <p:spTgt spid="2">
                                            <p:txEl>
                                              <p:pRg st="4" end="4"/>
                                            </p:txEl>
                                          </p:spTgt>
                                        </p:tgtEl>
                                      </p:cBhvr>
                                      <p:to x="100000" y="100000"/>
                                    </p:animScale>
                                    <p:animScale>
                                      <p:cBhvr>
                                        <p:cTn id="33" dur="26">
                                          <p:stCondLst>
                                            <p:cond delay="1642"/>
                                          </p:stCondLst>
                                        </p:cTn>
                                        <p:tgtEl>
                                          <p:spTgt spid="2">
                                            <p:txEl>
                                              <p:pRg st="4" end="4"/>
                                            </p:txEl>
                                          </p:spTgt>
                                        </p:tgtEl>
                                      </p:cBhvr>
                                      <p:to x="100000" y="90000"/>
                                    </p:animScale>
                                    <p:animScale>
                                      <p:cBhvr>
                                        <p:cTn id="34" dur="166" decel="50000">
                                          <p:stCondLst>
                                            <p:cond delay="1668"/>
                                          </p:stCondLst>
                                        </p:cTn>
                                        <p:tgtEl>
                                          <p:spTgt spid="2">
                                            <p:txEl>
                                              <p:pRg st="4" end="4"/>
                                            </p:txEl>
                                          </p:spTgt>
                                        </p:tgtEl>
                                      </p:cBhvr>
                                      <p:to x="100000" y="100000"/>
                                    </p:animScale>
                                    <p:animScale>
                                      <p:cBhvr>
                                        <p:cTn id="35" dur="26">
                                          <p:stCondLst>
                                            <p:cond delay="1808"/>
                                          </p:stCondLst>
                                        </p:cTn>
                                        <p:tgtEl>
                                          <p:spTgt spid="2">
                                            <p:txEl>
                                              <p:pRg st="4" end="4"/>
                                            </p:txEl>
                                          </p:spTgt>
                                        </p:tgtEl>
                                      </p:cBhvr>
                                      <p:to x="100000" y="95000"/>
                                    </p:animScale>
                                    <p:animScale>
                                      <p:cBhvr>
                                        <p:cTn id="36" dur="166" decel="50000">
                                          <p:stCondLst>
                                            <p:cond delay="1834"/>
                                          </p:stCondLst>
                                        </p:cTn>
                                        <p:tgtEl>
                                          <p:spTgt spid="2">
                                            <p:txEl>
                                              <p:pRg st="4" end="4"/>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down)">
                                      <p:cBhvr>
                                        <p:cTn id="41" dur="580">
                                          <p:stCondLst>
                                            <p:cond delay="0"/>
                                          </p:stCondLst>
                                        </p:cTn>
                                        <p:tgtEl>
                                          <p:spTgt spid="2">
                                            <p:txEl>
                                              <p:pRg st="5" end="5"/>
                                            </p:txEl>
                                          </p:spTgt>
                                        </p:tgtEl>
                                      </p:cBhvr>
                                    </p:animEffect>
                                    <p:anim calcmode="lin" valueType="num">
                                      <p:cBhvr>
                                        <p:cTn id="4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5" end="5"/>
                                            </p:txEl>
                                          </p:spTgt>
                                        </p:tgtEl>
                                      </p:cBhvr>
                                      <p:to x="100000" y="60000"/>
                                    </p:animScale>
                                    <p:animScale>
                                      <p:cBhvr>
                                        <p:cTn id="48" dur="166" decel="50000">
                                          <p:stCondLst>
                                            <p:cond delay="676"/>
                                          </p:stCondLst>
                                        </p:cTn>
                                        <p:tgtEl>
                                          <p:spTgt spid="2">
                                            <p:txEl>
                                              <p:pRg st="5" end="5"/>
                                            </p:txEl>
                                          </p:spTgt>
                                        </p:tgtEl>
                                      </p:cBhvr>
                                      <p:to x="100000" y="100000"/>
                                    </p:animScale>
                                    <p:animScale>
                                      <p:cBhvr>
                                        <p:cTn id="49" dur="26">
                                          <p:stCondLst>
                                            <p:cond delay="1312"/>
                                          </p:stCondLst>
                                        </p:cTn>
                                        <p:tgtEl>
                                          <p:spTgt spid="2">
                                            <p:txEl>
                                              <p:pRg st="5" end="5"/>
                                            </p:txEl>
                                          </p:spTgt>
                                        </p:tgtEl>
                                      </p:cBhvr>
                                      <p:to x="100000" y="80000"/>
                                    </p:animScale>
                                    <p:animScale>
                                      <p:cBhvr>
                                        <p:cTn id="50" dur="166" decel="50000">
                                          <p:stCondLst>
                                            <p:cond delay="1338"/>
                                          </p:stCondLst>
                                        </p:cTn>
                                        <p:tgtEl>
                                          <p:spTgt spid="2">
                                            <p:txEl>
                                              <p:pRg st="5" end="5"/>
                                            </p:txEl>
                                          </p:spTgt>
                                        </p:tgtEl>
                                      </p:cBhvr>
                                      <p:to x="100000" y="100000"/>
                                    </p:animScale>
                                    <p:animScale>
                                      <p:cBhvr>
                                        <p:cTn id="51" dur="26">
                                          <p:stCondLst>
                                            <p:cond delay="1642"/>
                                          </p:stCondLst>
                                        </p:cTn>
                                        <p:tgtEl>
                                          <p:spTgt spid="2">
                                            <p:txEl>
                                              <p:pRg st="5" end="5"/>
                                            </p:txEl>
                                          </p:spTgt>
                                        </p:tgtEl>
                                      </p:cBhvr>
                                      <p:to x="100000" y="90000"/>
                                    </p:animScale>
                                    <p:animScale>
                                      <p:cBhvr>
                                        <p:cTn id="52" dur="166" decel="50000">
                                          <p:stCondLst>
                                            <p:cond delay="1668"/>
                                          </p:stCondLst>
                                        </p:cTn>
                                        <p:tgtEl>
                                          <p:spTgt spid="2">
                                            <p:txEl>
                                              <p:pRg st="5" end="5"/>
                                            </p:txEl>
                                          </p:spTgt>
                                        </p:tgtEl>
                                      </p:cBhvr>
                                      <p:to x="100000" y="100000"/>
                                    </p:animScale>
                                    <p:animScale>
                                      <p:cBhvr>
                                        <p:cTn id="53" dur="26">
                                          <p:stCondLst>
                                            <p:cond delay="1808"/>
                                          </p:stCondLst>
                                        </p:cTn>
                                        <p:tgtEl>
                                          <p:spTgt spid="2">
                                            <p:txEl>
                                              <p:pRg st="5" end="5"/>
                                            </p:txEl>
                                          </p:spTgt>
                                        </p:tgtEl>
                                      </p:cBhvr>
                                      <p:to x="100000" y="95000"/>
                                    </p:animScale>
                                    <p:animScale>
                                      <p:cBhvr>
                                        <p:cTn id="54"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solidFill>
                  <a:srgbClr val="C00000"/>
                </a:solidFill>
              </a:rPr>
              <a:t>INICJAŁY</a:t>
            </a:r>
            <a:endParaRPr lang="pl-PL" dirty="0">
              <a:solidFill>
                <a:srgbClr val="C00000"/>
              </a:solidFill>
            </a:endParaRPr>
          </a:p>
        </p:txBody>
      </p:sp>
      <p:pic>
        <p:nvPicPr>
          <p:cNvPr id="8" name="Symbol zastępczy zawartości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2164764"/>
            <a:ext cx="3107667" cy="2988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Symbol zastępczy zawartości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64088" y="2141912"/>
            <a:ext cx="2742396" cy="3087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850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solidFill>
                  <a:srgbClr val="C00000"/>
                </a:solidFill>
              </a:rPr>
              <a:t>INICJAŁY</a:t>
            </a:r>
            <a:endParaRPr lang="pl-PL" dirty="0">
              <a:solidFill>
                <a:srgbClr val="C00000"/>
              </a:solidFill>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556792"/>
            <a:ext cx="3166753"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83968" y="1692910"/>
            <a:ext cx="4333620" cy="4299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6517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solidFill>
                  <a:srgbClr val="C00000"/>
                </a:solidFill>
              </a:rPr>
              <a:t>MINIATURY</a:t>
            </a:r>
            <a:endParaRPr lang="pl-PL" dirty="0">
              <a:solidFill>
                <a:srgbClr val="C00000"/>
              </a:solidFill>
            </a:endParaRPr>
          </a:p>
        </p:txBody>
      </p:sp>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628800"/>
            <a:ext cx="4648106" cy="3999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Symbol zastępczy zawartości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556792"/>
            <a:ext cx="364095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86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ZDOBIENIA NA MARGINESACH</a:t>
            </a:r>
            <a:endParaRPr lang="pl-PL" dirty="0"/>
          </a:p>
        </p:txBody>
      </p:sp>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2439082"/>
            <a:ext cx="4190789" cy="2902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Symbol zastępczy zawartości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2417065"/>
            <a:ext cx="4092001" cy="2924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101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solidFill>
                  <a:srgbClr val="C00000"/>
                </a:solidFill>
              </a:rPr>
              <a:t>DUKTY</a:t>
            </a:r>
            <a:r>
              <a:rPr lang="pl-PL" dirty="0" smtClean="0"/>
              <a:t> PISMA</a:t>
            </a:r>
            <a:endParaRPr lang="pl-PL" dirty="0"/>
          </a:p>
        </p:txBody>
      </p:sp>
      <p:sp>
        <p:nvSpPr>
          <p:cNvPr id="7" name="Symbol zastępczy zawartości 6"/>
          <p:cNvSpPr>
            <a:spLocks noGrp="1"/>
          </p:cNvSpPr>
          <p:nvPr>
            <p:ph idx="1"/>
          </p:nvPr>
        </p:nvSpPr>
        <p:spPr/>
        <p:txBody>
          <a:bodyPr/>
          <a:lstStyle/>
          <a:p>
            <a:pPr marL="365760" lvl="1" indent="0">
              <a:buNone/>
            </a:pPr>
            <a:r>
              <a:rPr lang="pl-PL" sz="2800" dirty="0" smtClean="0">
                <a:solidFill>
                  <a:schemeClr val="tx1"/>
                </a:solidFill>
              </a:rPr>
              <a:t>Podział na </a:t>
            </a:r>
            <a:r>
              <a:rPr lang="pl-PL" sz="2800" dirty="0" smtClean="0">
                <a:solidFill>
                  <a:srgbClr val="C00000"/>
                </a:solidFill>
              </a:rPr>
              <a:t>majuskułę</a:t>
            </a:r>
            <a:r>
              <a:rPr lang="pl-PL" sz="2800" dirty="0" smtClean="0">
                <a:solidFill>
                  <a:schemeClr val="tx1"/>
                </a:solidFill>
              </a:rPr>
              <a:t> i </a:t>
            </a:r>
            <a:r>
              <a:rPr lang="pl-PL" sz="2800" dirty="0" smtClean="0">
                <a:solidFill>
                  <a:srgbClr val="C00000"/>
                </a:solidFill>
              </a:rPr>
              <a:t>minuskułę</a:t>
            </a:r>
            <a:r>
              <a:rPr lang="pl-PL" sz="2800" dirty="0" smtClean="0">
                <a:solidFill>
                  <a:schemeClr val="tx1"/>
                </a:solidFill>
              </a:rPr>
              <a:t> – podział zasadniczy</a:t>
            </a:r>
          </a:p>
          <a:p>
            <a:pPr marL="365760" lvl="1" indent="0">
              <a:buNone/>
            </a:pPr>
            <a:r>
              <a:rPr lang="pl-PL" sz="2800" dirty="0" smtClean="0">
                <a:solidFill>
                  <a:schemeClr val="tx1"/>
                </a:solidFill>
              </a:rPr>
              <a:t>Wynika z systemu linearnego</a:t>
            </a:r>
          </a:p>
          <a:p>
            <a:pPr marL="365760" lvl="1" indent="0">
              <a:buNone/>
            </a:pPr>
            <a:endParaRPr lang="pl-PL" sz="2800" dirty="0" smtClean="0">
              <a:solidFill>
                <a:schemeClr val="tx1"/>
              </a:solidFill>
            </a:endParaRPr>
          </a:p>
          <a:p>
            <a:pPr marL="365760" lvl="1" indent="0">
              <a:buNone/>
            </a:pPr>
            <a:r>
              <a:rPr lang="pl-PL" sz="2800" dirty="0" smtClean="0">
                <a:solidFill>
                  <a:srgbClr val="C00000"/>
                </a:solidFill>
              </a:rPr>
              <a:t>Majuskuła</a:t>
            </a:r>
            <a:r>
              <a:rPr lang="pl-PL" sz="2800" dirty="0" smtClean="0">
                <a:solidFill>
                  <a:schemeClr val="tx1"/>
                </a:solidFill>
              </a:rPr>
              <a:t> – litery mają jednakową wysokość i dają się ująć między dwie równoległe linie</a:t>
            </a:r>
          </a:p>
          <a:p>
            <a:pPr marL="365760" lvl="1" indent="0">
              <a:buNone/>
            </a:pPr>
            <a:endParaRPr lang="pl-PL" sz="2800" dirty="0" smtClean="0">
              <a:solidFill>
                <a:schemeClr val="tx1"/>
              </a:solidFill>
            </a:endParaRPr>
          </a:p>
          <a:p>
            <a:pPr marL="365760" lvl="1" indent="0">
              <a:buNone/>
            </a:pPr>
            <a:r>
              <a:rPr lang="pl-PL" sz="2800" dirty="0" smtClean="0">
                <a:solidFill>
                  <a:srgbClr val="C00000"/>
                </a:solidFill>
              </a:rPr>
              <a:t>Minuskuła</a:t>
            </a:r>
            <a:r>
              <a:rPr lang="pl-PL" sz="2800" dirty="0" smtClean="0">
                <a:solidFill>
                  <a:schemeClr val="tx1"/>
                </a:solidFill>
              </a:rPr>
              <a:t> – litery mają różną wysokość i dają się wpisać między cztery równoległe linie</a:t>
            </a:r>
          </a:p>
          <a:p>
            <a:pPr marL="365760" lvl="1" indent="0">
              <a:buNone/>
            </a:pPr>
            <a:endParaRPr lang="pl-PL" dirty="0" smtClean="0">
              <a:solidFill>
                <a:schemeClr val="tx1"/>
              </a:solidFill>
            </a:endParaRPr>
          </a:p>
        </p:txBody>
      </p:sp>
    </p:spTree>
    <p:extLst>
      <p:ext uri="{BB962C8B-B14F-4D97-AF65-F5344CB8AC3E}">
        <p14:creationId xmlns:p14="http://schemas.microsoft.com/office/powerpoint/2010/main" val="484984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ircle(in)">
                                      <p:cBhvr>
                                        <p:cTn id="7" dur="20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circle(in)">
                                      <p:cBhvr>
                                        <p:cTn id="1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504" y="1524000"/>
            <a:ext cx="8928992" cy="4857328"/>
          </a:xfrm>
        </p:spPr>
        <p:txBody>
          <a:bodyPr>
            <a:normAutofit lnSpcReduction="10000"/>
          </a:bodyPr>
          <a:lstStyle/>
          <a:p>
            <a:pPr lvl="1">
              <a:buFont typeface="Wingdings" panose="05000000000000000000" pitchFamily="2" charset="2"/>
              <a:buChar char="q"/>
            </a:pPr>
            <a:r>
              <a:rPr lang="pl-PL" dirty="0" smtClean="0">
                <a:solidFill>
                  <a:schemeClr val="tx1"/>
                </a:solidFill>
              </a:rPr>
              <a:t>Pismo </a:t>
            </a:r>
            <a:r>
              <a:rPr lang="pl-PL" dirty="0" err="1" smtClean="0">
                <a:solidFill>
                  <a:schemeClr val="tx2">
                    <a:lumMod val="75000"/>
                  </a:schemeClr>
                </a:solidFill>
              </a:rPr>
              <a:t>majuskulne</a:t>
            </a:r>
            <a:r>
              <a:rPr lang="pl-PL" dirty="0" smtClean="0">
                <a:solidFill>
                  <a:schemeClr val="tx1"/>
                </a:solidFill>
              </a:rPr>
              <a:t> </a:t>
            </a:r>
            <a:r>
              <a:rPr lang="pl-PL" dirty="0">
                <a:solidFill>
                  <a:schemeClr val="tx1"/>
                </a:solidFill>
              </a:rPr>
              <a:t>najstarszych </a:t>
            </a:r>
            <a:r>
              <a:rPr lang="pl-PL" dirty="0">
                <a:solidFill>
                  <a:schemeClr val="tx2">
                    <a:lumMod val="75000"/>
                  </a:schemeClr>
                </a:solidFill>
              </a:rPr>
              <a:t>inskrypcji</a:t>
            </a:r>
            <a:r>
              <a:rPr lang="pl-PL" dirty="0">
                <a:solidFill>
                  <a:schemeClr val="tx1"/>
                </a:solidFill>
              </a:rPr>
              <a:t> łacińskich od VII w. p. Ch. (apogeum w czasach Augusta) </a:t>
            </a:r>
            <a:endParaRPr lang="pl-PL" dirty="0" smtClean="0">
              <a:solidFill>
                <a:schemeClr val="tx1"/>
              </a:solidFill>
            </a:endParaRPr>
          </a:p>
          <a:p>
            <a:pPr lvl="1">
              <a:buFont typeface="Wingdings" panose="05000000000000000000" pitchFamily="2" charset="2"/>
              <a:buChar char="q"/>
            </a:pPr>
            <a:r>
              <a:rPr lang="pl-PL" dirty="0" err="1" smtClean="0">
                <a:solidFill>
                  <a:schemeClr val="tx2">
                    <a:lumMod val="75000"/>
                  </a:schemeClr>
                </a:solidFill>
              </a:rPr>
              <a:t>Protoryp</a:t>
            </a:r>
            <a:r>
              <a:rPr lang="pl-PL" dirty="0" smtClean="0">
                <a:solidFill>
                  <a:schemeClr val="tx1"/>
                </a:solidFill>
              </a:rPr>
              <a:t> </a:t>
            </a:r>
            <a:r>
              <a:rPr lang="pl-PL" dirty="0">
                <a:solidFill>
                  <a:schemeClr val="tx1"/>
                </a:solidFill>
              </a:rPr>
              <a:t>wszystkich form i odmian średniowiecznego </a:t>
            </a:r>
            <a:r>
              <a:rPr lang="pl-PL" dirty="0">
                <a:solidFill>
                  <a:schemeClr val="tx2">
                    <a:lumMod val="75000"/>
                  </a:schemeClr>
                </a:solidFill>
              </a:rPr>
              <a:t>pisma</a:t>
            </a:r>
            <a:r>
              <a:rPr lang="pl-PL" dirty="0">
                <a:solidFill>
                  <a:srgbClr val="C00000"/>
                </a:solidFill>
              </a:rPr>
              <a:t> </a:t>
            </a:r>
            <a:r>
              <a:rPr lang="pl-PL" dirty="0" smtClean="0">
                <a:solidFill>
                  <a:schemeClr val="tx2">
                    <a:lumMod val="75000"/>
                  </a:schemeClr>
                </a:solidFill>
              </a:rPr>
              <a:t>łacińskiego</a:t>
            </a:r>
          </a:p>
          <a:p>
            <a:pPr lvl="1">
              <a:buFont typeface="Wingdings" panose="05000000000000000000" pitchFamily="2" charset="2"/>
              <a:buChar char="q"/>
            </a:pPr>
            <a:r>
              <a:rPr lang="pl-PL" dirty="0" smtClean="0">
                <a:solidFill>
                  <a:schemeClr val="tx1"/>
                </a:solidFill>
              </a:rPr>
              <a:t>Przystosowane do </a:t>
            </a:r>
            <a:r>
              <a:rPr lang="pl-PL" dirty="0" smtClean="0">
                <a:solidFill>
                  <a:schemeClr val="tx2">
                    <a:lumMod val="75000"/>
                  </a:schemeClr>
                </a:solidFill>
              </a:rPr>
              <a:t>kucia w kamienieniu </a:t>
            </a:r>
            <a:r>
              <a:rPr lang="pl-PL" dirty="0" smtClean="0">
                <a:solidFill>
                  <a:schemeClr val="tx1"/>
                </a:solidFill>
              </a:rPr>
              <a:t>ale używane </a:t>
            </a:r>
            <a:r>
              <a:rPr lang="pl-PL" dirty="0" err="1" smtClean="0">
                <a:solidFill>
                  <a:schemeClr val="tx1"/>
                </a:solidFill>
              </a:rPr>
              <a:t>różnież</a:t>
            </a:r>
            <a:r>
              <a:rPr lang="pl-PL" dirty="0" smtClean="0">
                <a:solidFill>
                  <a:schemeClr val="tx1"/>
                </a:solidFill>
              </a:rPr>
              <a:t> na</a:t>
            </a:r>
            <a:r>
              <a:rPr lang="pl-PL" dirty="0" smtClean="0">
                <a:solidFill>
                  <a:srgbClr val="C00000"/>
                </a:solidFill>
              </a:rPr>
              <a:t> </a:t>
            </a:r>
            <a:r>
              <a:rPr lang="pl-PL" dirty="0" smtClean="0">
                <a:solidFill>
                  <a:schemeClr val="tx2">
                    <a:lumMod val="75000"/>
                  </a:schemeClr>
                </a:solidFill>
              </a:rPr>
              <a:t>materiałach miękkich</a:t>
            </a:r>
          </a:p>
          <a:p>
            <a:pPr marL="365760" lvl="1" indent="0">
              <a:buNone/>
            </a:pPr>
            <a:r>
              <a:rPr lang="pl-PL" dirty="0">
                <a:solidFill>
                  <a:srgbClr val="C00000"/>
                </a:solidFill>
              </a:rPr>
              <a:t>	</a:t>
            </a:r>
            <a:r>
              <a:rPr lang="pl-PL" dirty="0" smtClean="0">
                <a:solidFill>
                  <a:schemeClr val="tx1"/>
                </a:solidFill>
              </a:rPr>
              <a:t>1.</a:t>
            </a:r>
            <a:r>
              <a:rPr lang="pl-PL" dirty="0" smtClean="0">
                <a:solidFill>
                  <a:srgbClr val="C00000"/>
                </a:solidFill>
              </a:rPr>
              <a:t> </a:t>
            </a:r>
            <a:r>
              <a:rPr lang="pl-PL" dirty="0" err="1" smtClean="0">
                <a:solidFill>
                  <a:srgbClr val="C00000"/>
                </a:solidFill>
              </a:rPr>
              <a:t>kapiatała</a:t>
            </a:r>
            <a:r>
              <a:rPr lang="pl-PL" dirty="0" smtClean="0">
                <a:solidFill>
                  <a:srgbClr val="C00000"/>
                </a:solidFill>
              </a:rPr>
              <a:t> kwadratowa </a:t>
            </a:r>
            <a:r>
              <a:rPr lang="pl-PL" dirty="0" smtClean="0">
                <a:solidFill>
                  <a:schemeClr val="tx2">
                    <a:lumMod val="75000"/>
                  </a:schemeClr>
                </a:solidFill>
              </a:rPr>
              <a:t>(elegancka) </a:t>
            </a:r>
            <a:r>
              <a:rPr lang="pl-PL" dirty="0" smtClean="0">
                <a:solidFill>
                  <a:schemeClr val="tx1"/>
                </a:solidFill>
              </a:rPr>
              <a:t>–</a:t>
            </a:r>
            <a:r>
              <a:rPr lang="pl-PL" dirty="0" smtClean="0">
                <a:solidFill>
                  <a:srgbClr val="C00000"/>
                </a:solidFill>
              </a:rPr>
              <a:t> </a:t>
            </a:r>
            <a:r>
              <a:rPr lang="pl-PL" dirty="0" smtClean="0">
                <a:solidFill>
                  <a:schemeClr val="tx1"/>
                </a:solidFill>
              </a:rPr>
              <a:t>odmiana naśladująca pismo inskrypcji, litery niemal wpisują się w kwadrat</a:t>
            </a:r>
          </a:p>
          <a:p>
            <a:pPr marL="365760" lvl="1" indent="0">
              <a:buNone/>
            </a:pPr>
            <a:r>
              <a:rPr lang="pl-PL" dirty="0">
                <a:solidFill>
                  <a:schemeClr val="tx1"/>
                </a:solidFill>
              </a:rPr>
              <a:t>	</a:t>
            </a:r>
            <a:r>
              <a:rPr lang="pl-PL" dirty="0" smtClean="0">
                <a:solidFill>
                  <a:schemeClr val="tx1"/>
                </a:solidFill>
              </a:rPr>
              <a:t>2. </a:t>
            </a:r>
            <a:r>
              <a:rPr lang="pl-PL" dirty="0" smtClean="0">
                <a:solidFill>
                  <a:srgbClr val="C00000"/>
                </a:solidFill>
              </a:rPr>
              <a:t>kapitała chłopska </a:t>
            </a:r>
            <a:r>
              <a:rPr lang="pl-PL" dirty="0" smtClean="0">
                <a:solidFill>
                  <a:srgbClr val="FFFF00"/>
                </a:solidFill>
              </a:rPr>
              <a:t>(większa i mniejsza) </a:t>
            </a:r>
            <a:r>
              <a:rPr lang="pl-PL" dirty="0" smtClean="0">
                <a:solidFill>
                  <a:schemeClr val="tx1"/>
                </a:solidFill>
              </a:rPr>
              <a:t>– drobniejsza i płynniejsza, litery są wyższe</a:t>
            </a:r>
          </a:p>
          <a:p>
            <a:pPr marL="365760" lvl="1" indent="0">
              <a:buNone/>
            </a:pPr>
            <a:endParaRPr lang="pl-PL" dirty="0" smtClean="0">
              <a:solidFill>
                <a:schemeClr val="tx1"/>
              </a:solidFill>
            </a:endParaRPr>
          </a:p>
          <a:p>
            <a:pPr marL="365760" lvl="1" indent="0" algn="ctr">
              <a:buNone/>
            </a:pPr>
            <a:r>
              <a:rPr lang="pl-PL" dirty="0" smtClean="0">
                <a:solidFill>
                  <a:srgbClr val="C00000"/>
                </a:solidFill>
              </a:rPr>
              <a:t>W OBU KAPITAŁACH BRAK ODSTĘPÓW </a:t>
            </a:r>
          </a:p>
          <a:p>
            <a:pPr marL="365760" lvl="1" indent="0" algn="ctr">
              <a:buNone/>
            </a:pPr>
            <a:r>
              <a:rPr lang="pl-PL" dirty="0" smtClean="0">
                <a:solidFill>
                  <a:srgbClr val="C00000"/>
                </a:solidFill>
              </a:rPr>
              <a:t>MIĘDZY WYRAZAMI</a:t>
            </a:r>
            <a:endParaRPr lang="pl-PL" dirty="0">
              <a:solidFill>
                <a:srgbClr val="C00000"/>
              </a:solidFill>
            </a:endParaRPr>
          </a:p>
        </p:txBody>
      </p:sp>
      <p:sp>
        <p:nvSpPr>
          <p:cNvPr id="3" name="Tytuł 2"/>
          <p:cNvSpPr>
            <a:spLocks noGrp="1"/>
          </p:cNvSpPr>
          <p:nvPr>
            <p:ph type="title"/>
          </p:nvPr>
        </p:nvSpPr>
        <p:spPr/>
        <p:txBody>
          <a:bodyPr/>
          <a:lstStyle/>
          <a:p>
            <a:pPr algn="ctr"/>
            <a:r>
              <a:rPr lang="pl-PL" dirty="0" smtClean="0">
                <a:solidFill>
                  <a:srgbClr val="C00000"/>
                </a:solidFill>
              </a:rPr>
              <a:t>KAPITAŁA</a:t>
            </a:r>
            <a:endParaRPr lang="pl-PL" dirty="0">
              <a:solidFill>
                <a:srgbClr val="C00000"/>
              </a:solidFill>
            </a:endParaRPr>
          </a:p>
        </p:txBody>
      </p:sp>
    </p:spTree>
    <p:extLst>
      <p:ext uri="{BB962C8B-B14F-4D97-AF65-F5344CB8AC3E}">
        <p14:creationId xmlns:p14="http://schemas.microsoft.com/office/powerpoint/2010/main" val="18749585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864096"/>
          </a:xfrm>
        </p:spPr>
        <p:txBody>
          <a:bodyPr/>
          <a:lstStyle/>
          <a:p>
            <a:r>
              <a:rPr lang="pl-PL" dirty="0" smtClean="0"/>
              <a:t>SKĄD SIĘ WZIĘŁA </a:t>
            </a:r>
            <a:r>
              <a:rPr lang="pl-PL" dirty="0" smtClean="0">
                <a:solidFill>
                  <a:srgbClr val="C00000"/>
                </a:solidFill>
              </a:rPr>
              <a:t>PALEOGRAFIA</a:t>
            </a:r>
            <a:r>
              <a:rPr lang="pl-PL" dirty="0" smtClean="0"/>
              <a:t>?</a:t>
            </a:r>
            <a:endParaRPr lang="pl-PL" dirty="0"/>
          </a:p>
        </p:txBody>
      </p:sp>
      <p:sp>
        <p:nvSpPr>
          <p:cNvPr id="3" name="pole tekstowe 2"/>
          <p:cNvSpPr txBox="1"/>
          <p:nvPr/>
        </p:nvSpPr>
        <p:spPr>
          <a:xfrm>
            <a:off x="3491880" y="1065510"/>
            <a:ext cx="5256584" cy="923330"/>
          </a:xfrm>
          <a:prstGeom prst="rect">
            <a:avLst/>
          </a:prstGeom>
          <a:noFill/>
        </p:spPr>
        <p:txBody>
          <a:bodyPr wrap="square" rtlCol="0">
            <a:spAutoFit/>
          </a:bodyPr>
          <a:lstStyle/>
          <a:p>
            <a:pPr algn="r"/>
            <a:r>
              <a:rPr lang="pl-PL" i="1" dirty="0"/>
              <a:t>Jest jedną z najwcześniejszych i najważniejszych dziedzin nauk „</a:t>
            </a:r>
            <a:r>
              <a:rPr lang="pl-PL" i="1" dirty="0">
                <a:solidFill>
                  <a:srgbClr val="C00000"/>
                </a:solidFill>
              </a:rPr>
              <a:t>dających poznawać historię</a:t>
            </a:r>
            <a:r>
              <a:rPr lang="pl-PL" i="1" dirty="0"/>
              <a:t>” </a:t>
            </a:r>
            <a:r>
              <a:rPr lang="pl-PL" dirty="0"/>
              <a:t>(Lelewel)</a:t>
            </a:r>
          </a:p>
        </p:txBody>
      </p:sp>
      <p:sp>
        <p:nvSpPr>
          <p:cNvPr id="4" name="pole tekstowe 3"/>
          <p:cNvSpPr txBox="1"/>
          <p:nvPr/>
        </p:nvSpPr>
        <p:spPr>
          <a:xfrm>
            <a:off x="395536" y="2780928"/>
            <a:ext cx="8280920" cy="2677656"/>
          </a:xfrm>
          <a:prstGeom prst="rect">
            <a:avLst/>
          </a:prstGeom>
          <a:noFill/>
        </p:spPr>
        <p:txBody>
          <a:bodyPr wrap="square" rtlCol="0">
            <a:spAutoFit/>
          </a:bodyPr>
          <a:lstStyle/>
          <a:p>
            <a:pPr marL="342900" indent="-342900">
              <a:buAutoNum type="arabicPeriod"/>
            </a:pPr>
            <a:r>
              <a:rPr lang="pl-PL" sz="2800" dirty="0" smtClean="0">
                <a:solidFill>
                  <a:srgbClr val="C00000"/>
                </a:solidFill>
              </a:rPr>
              <a:t>J</a:t>
            </a:r>
            <a:r>
              <a:rPr lang="pl-PL" sz="2800" dirty="0">
                <a:solidFill>
                  <a:srgbClr val="C00000"/>
                </a:solidFill>
              </a:rPr>
              <a:t>. </a:t>
            </a:r>
            <a:r>
              <a:rPr lang="pl-PL" sz="2800" dirty="0" smtClean="0">
                <a:solidFill>
                  <a:srgbClr val="C00000"/>
                </a:solidFill>
              </a:rPr>
              <a:t>Mabillon              </a:t>
            </a:r>
          </a:p>
          <a:p>
            <a:r>
              <a:rPr lang="pl-PL" sz="2800" dirty="0"/>
              <a:t>	</a:t>
            </a:r>
            <a:r>
              <a:rPr lang="pl-PL" sz="2800" dirty="0" smtClean="0">
                <a:solidFill>
                  <a:schemeClr val="bg1"/>
                </a:solidFill>
              </a:rPr>
              <a:t>1681</a:t>
            </a:r>
            <a:r>
              <a:rPr lang="pl-PL" sz="2800" dirty="0" smtClean="0"/>
              <a:t>:  </a:t>
            </a:r>
            <a:r>
              <a:rPr lang="it-IT" sz="2800" i="1" dirty="0" smtClean="0"/>
              <a:t>De </a:t>
            </a:r>
            <a:r>
              <a:rPr lang="it-IT" sz="2800" i="1" dirty="0"/>
              <a:t>re diplomatica libri </a:t>
            </a:r>
            <a:r>
              <a:rPr lang="it-IT" sz="2800" i="1" dirty="0" smtClean="0"/>
              <a:t>sex</a:t>
            </a:r>
            <a:endParaRPr lang="pl-PL" sz="2800" i="1" dirty="0" smtClean="0"/>
          </a:p>
          <a:p>
            <a:endParaRPr lang="pl-PL" sz="2800" dirty="0"/>
          </a:p>
          <a:p>
            <a:r>
              <a:rPr lang="pl-PL" sz="2800" dirty="0" smtClean="0">
                <a:solidFill>
                  <a:srgbClr val="C00000"/>
                </a:solidFill>
              </a:rPr>
              <a:t>2. Bernard </a:t>
            </a:r>
            <a:r>
              <a:rPr lang="pl-PL" sz="2800" dirty="0">
                <a:solidFill>
                  <a:srgbClr val="C00000"/>
                </a:solidFill>
              </a:rPr>
              <a:t>de </a:t>
            </a:r>
            <a:r>
              <a:rPr lang="pl-PL" sz="2800" dirty="0" smtClean="0">
                <a:solidFill>
                  <a:srgbClr val="C00000"/>
                </a:solidFill>
              </a:rPr>
              <a:t>Montfaucon</a:t>
            </a:r>
            <a:r>
              <a:rPr lang="pl-PL" sz="2800" dirty="0">
                <a:solidFill>
                  <a:srgbClr val="C00000"/>
                </a:solidFill>
              </a:rPr>
              <a:t> </a:t>
            </a:r>
            <a:endParaRPr lang="pl-PL" sz="2800" dirty="0" smtClean="0">
              <a:solidFill>
                <a:srgbClr val="C00000"/>
              </a:solidFill>
            </a:endParaRPr>
          </a:p>
          <a:p>
            <a:r>
              <a:rPr lang="pl-PL" sz="2800" dirty="0" smtClean="0"/>
              <a:t>	</a:t>
            </a:r>
            <a:r>
              <a:rPr lang="pl-PL" sz="2800" dirty="0" smtClean="0">
                <a:solidFill>
                  <a:schemeClr val="bg1"/>
                </a:solidFill>
              </a:rPr>
              <a:t>1708</a:t>
            </a:r>
            <a:r>
              <a:rPr lang="pl-PL" sz="2800" dirty="0" smtClean="0"/>
              <a:t>:  </a:t>
            </a:r>
            <a:r>
              <a:rPr lang="pl-PL" sz="2800" i="1" dirty="0" err="1"/>
              <a:t>Palaeographia</a:t>
            </a:r>
            <a:r>
              <a:rPr lang="pl-PL" sz="2800" i="1" dirty="0"/>
              <a:t> </a:t>
            </a:r>
            <a:r>
              <a:rPr lang="pl-PL" sz="2800" i="1" dirty="0" err="1"/>
              <a:t>Graeca</a:t>
            </a:r>
            <a:r>
              <a:rPr lang="pl-PL" sz="2800" i="1" dirty="0"/>
              <a:t> </a:t>
            </a:r>
            <a:r>
              <a:rPr lang="pl-PL" sz="2800" i="1" dirty="0" err="1"/>
              <a:t>sive</a:t>
            </a:r>
            <a:r>
              <a:rPr lang="pl-PL" sz="2800" i="1" dirty="0"/>
              <a:t> De ortu </a:t>
            </a:r>
            <a:endParaRPr lang="pl-PL" sz="2800" i="1" dirty="0" smtClean="0"/>
          </a:p>
          <a:p>
            <a:r>
              <a:rPr lang="pl-PL" sz="2800" i="1" dirty="0" smtClean="0"/>
              <a:t>		et </a:t>
            </a:r>
            <a:r>
              <a:rPr lang="pl-PL" sz="2800" i="1" dirty="0" err="1" smtClean="0"/>
              <a:t>progressu</a:t>
            </a:r>
            <a:r>
              <a:rPr lang="pl-PL" sz="2800" i="1" dirty="0" smtClean="0"/>
              <a:t> </a:t>
            </a:r>
            <a:r>
              <a:rPr lang="pl-PL" sz="2800" i="1" dirty="0" err="1"/>
              <a:t>literarum</a:t>
            </a:r>
            <a:r>
              <a:rPr lang="pl-PL" sz="2800" i="1" dirty="0"/>
              <a:t> </a:t>
            </a:r>
            <a:r>
              <a:rPr lang="pl-PL" sz="2800" i="1" dirty="0" err="1"/>
              <a:t>Graecarum</a:t>
            </a:r>
            <a:endParaRPr lang="pl-PL" sz="2800" dirty="0"/>
          </a:p>
        </p:txBody>
      </p:sp>
    </p:spTree>
    <p:extLst>
      <p:ext uri="{BB962C8B-B14F-4D97-AF65-F5344CB8AC3E}">
        <p14:creationId xmlns:p14="http://schemas.microsoft.com/office/powerpoint/2010/main" val="2610378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grayscl/>
            <a:extLst>
              <a:ext uri="{28A0092B-C50C-407E-A947-70E740481C1C}">
                <a14:useLocalDpi xmlns:a14="http://schemas.microsoft.com/office/drawing/2010/main" val="0"/>
              </a:ext>
            </a:extLst>
          </a:blip>
          <a:stretch>
            <a:fillRect/>
          </a:stretch>
        </p:blipFill>
        <p:spPr>
          <a:xfrm>
            <a:off x="1723869" y="1058228"/>
            <a:ext cx="5696262"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ytuł 2"/>
          <p:cNvSpPr>
            <a:spLocks noGrp="1"/>
          </p:cNvSpPr>
          <p:nvPr>
            <p:ph type="title"/>
          </p:nvPr>
        </p:nvSpPr>
        <p:spPr>
          <a:xfrm>
            <a:off x="457200" y="152400"/>
            <a:ext cx="8229600" cy="900336"/>
          </a:xfrm>
        </p:spPr>
        <p:txBody>
          <a:bodyPr/>
          <a:lstStyle/>
          <a:p>
            <a:pPr algn="ctr"/>
            <a:r>
              <a:rPr lang="pl-PL" dirty="0" smtClean="0">
                <a:solidFill>
                  <a:srgbClr val="C00000"/>
                </a:solidFill>
              </a:rPr>
              <a:t>KAPITAŁA KWADRATOWA</a:t>
            </a:r>
            <a:endParaRPr lang="pl-PL" dirty="0">
              <a:solidFill>
                <a:srgbClr val="C00000"/>
              </a:solidFill>
            </a:endParaRPr>
          </a:p>
        </p:txBody>
      </p:sp>
      <p:sp>
        <p:nvSpPr>
          <p:cNvPr id="5" name="pole tekstowe 4"/>
          <p:cNvSpPr txBox="1"/>
          <p:nvPr/>
        </p:nvSpPr>
        <p:spPr>
          <a:xfrm>
            <a:off x="611560" y="5733256"/>
            <a:ext cx="8229600" cy="646331"/>
          </a:xfrm>
          <a:prstGeom prst="rect">
            <a:avLst/>
          </a:prstGeom>
          <a:noFill/>
        </p:spPr>
        <p:txBody>
          <a:bodyPr wrap="square" rtlCol="0">
            <a:spAutoFit/>
          </a:bodyPr>
          <a:lstStyle/>
          <a:p>
            <a:pPr algn="ctr"/>
            <a:r>
              <a:rPr lang="pl-PL" dirty="0"/>
              <a:t>Fragment monumentalnego napisu rzymskiego z czasów panowania cesarza Trajana z </a:t>
            </a:r>
            <a:r>
              <a:rPr lang="pl-PL" b="1" dirty="0"/>
              <a:t>pocz. II w. </a:t>
            </a:r>
            <a:r>
              <a:rPr lang="pl-PL" b="1" dirty="0" smtClean="0"/>
              <a:t>po .Chr</a:t>
            </a:r>
            <a:r>
              <a:rPr lang="pl-PL" b="1" dirty="0"/>
              <a:t>.</a:t>
            </a:r>
            <a:endParaRPr lang="pl-PL" dirty="0"/>
          </a:p>
        </p:txBody>
      </p:sp>
    </p:spTree>
    <p:extLst>
      <p:ext uri="{BB962C8B-B14F-4D97-AF65-F5344CB8AC3E}">
        <p14:creationId xmlns:p14="http://schemas.microsoft.com/office/powerpoint/2010/main" val="1843636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84784"/>
            <a:ext cx="4916011" cy="4836206"/>
          </a:xfrm>
        </p:spPr>
      </p:pic>
      <p:sp>
        <p:nvSpPr>
          <p:cNvPr id="3" name="Tytuł 2"/>
          <p:cNvSpPr>
            <a:spLocks noGrp="1"/>
          </p:cNvSpPr>
          <p:nvPr>
            <p:ph type="title"/>
          </p:nvPr>
        </p:nvSpPr>
        <p:spPr/>
        <p:txBody>
          <a:bodyPr/>
          <a:lstStyle/>
          <a:p>
            <a:pPr algn="ctr"/>
            <a:r>
              <a:rPr lang="pl-PL" dirty="0" smtClean="0">
                <a:solidFill>
                  <a:srgbClr val="C00000"/>
                </a:solidFill>
              </a:rPr>
              <a:t>KAPITAŁA CHŁOPSKA</a:t>
            </a:r>
            <a:endParaRPr lang="pl-PL" dirty="0">
              <a:solidFill>
                <a:srgbClr val="C00000"/>
              </a:solidFill>
            </a:endParaRPr>
          </a:p>
        </p:txBody>
      </p:sp>
    </p:spTree>
    <p:extLst>
      <p:ext uri="{BB962C8B-B14F-4D97-AF65-F5344CB8AC3E}">
        <p14:creationId xmlns:p14="http://schemas.microsoft.com/office/powerpoint/2010/main" val="2806188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504" y="1524000"/>
            <a:ext cx="8928992" cy="4857328"/>
          </a:xfrm>
        </p:spPr>
        <p:txBody>
          <a:bodyPr>
            <a:normAutofit/>
          </a:bodyPr>
          <a:lstStyle/>
          <a:p>
            <a:pPr lvl="1">
              <a:buFont typeface="Wingdings" panose="05000000000000000000" pitchFamily="2" charset="2"/>
              <a:buChar char="q"/>
            </a:pPr>
            <a:r>
              <a:rPr lang="pl-PL" sz="3200" dirty="0" smtClean="0">
                <a:solidFill>
                  <a:schemeClr val="tx1"/>
                </a:solidFill>
              </a:rPr>
              <a:t>Pismo </a:t>
            </a:r>
            <a:r>
              <a:rPr lang="pl-PL" sz="3200" dirty="0" err="1" smtClean="0">
                <a:solidFill>
                  <a:srgbClr val="FFFF00"/>
                </a:solidFill>
              </a:rPr>
              <a:t>majuskulno</a:t>
            </a:r>
            <a:r>
              <a:rPr lang="pl-PL" sz="3200" dirty="0" smtClean="0">
                <a:solidFill>
                  <a:srgbClr val="FFFF00"/>
                </a:solidFill>
              </a:rPr>
              <a:t> – </a:t>
            </a:r>
            <a:r>
              <a:rPr lang="pl-PL" sz="3200" dirty="0" err="1" smtClean="0">
                <a:solidFill>
                  <a:srgbClr val="FFFF00"/>
                </a:solidFill>
              </a:rPr>
              <a:t>minuskulno</a:t>
            </a:r>
            <a:r>
              <a:rPr lang="pl-PL" sz="3200" dirty="0" smtClean="0">
                <a:solidFill>
                  <a:srgbClr val="FFFF00"/>
                </a:solidFill>
              </a:rPr>
              <a:t> – uncjalne</a:t>
            </a:r>
            <a:r>
              <a:rPr lang="pl-PL" sz="3200" dirty="0" smtClean="0">
                <a:solidFill>
                  <a:schemeClr val="tx2">
                    <a:lumMod val="75000"/>
                  </a:schemeClr>
                </a:solidFill>
              </a:rPr>
              <a:t> </a:t>
            </a:r>
            <a:r>
              <a:rPr lang="pl-PL" sz="3200" dirty="0" smtClean="0">
                <a:solidFill>
                  <a:schemeClr val="tx1"/>
                </a:solidFill>
              </a:rPr>
              <a:t> książkowe </a:t>
            </a:r>
          </a:p>
          <a:p>
            <a:pPr lvl="1">
              <a:buFont typeface="Wingdings" panose="05000000000000000000" pitchFamily="2" charset="2"/>
              <a:buChar char="q"/>
            </a:pPr>
            <a:r>
              <a:rPr lang="pl-PL" sz="3200" dirty="0" smtClean="0">
                <a:solidFill>
                  <a:schemeClr val="tx1"/>
                </a:solidFill>
              </a:rPr>
              <a:t>Rozwija się równocześnie z kapitałą (najstarsze ślady z III w. </a:t>
            </a:r>
            <a:r>
              <a:rPr lang="pl-PL" sz="3200" dirty="0" err="1" smtClean="0">
                <a:solidFill>
                  <a:schemeClr val="tx1"/>
                </a:solidFill>
              </a:rPr>
              <a:t>p.n.e</a:t>
            </a:r>
            <a:r>
              <a:rPr lang="pl-PL" sz="3200" dirty="0" smtClean="0">
                <a:solidFill>
                  <a:schemeClr val="tx1"/>
                </a:solidFill>
              </a:rPr>
              <a:t>)</a:t>
            </a:r>
          </a:p>
          <a:p>
            <a:pPr lvl="1">
              <a:buFont typeface="Wingdings" panose="05000000000000000000" pitchFamily="2" charset="2"/>
              <a:buChar char="q"/>
            </a:pPr>
            <a:r>
              <a:rPr lang="pl-PL" sz="3200" dirty="0" smtClean="0">
                <a:solidFill>
                  <a:schemeClr val="tx1"/>
                </a:solidFill>
              </a:rPr>
              <a:t>Element uncjalny – skłonność do </a:t>
            </a:r>
            <a:r>
              <a:rPr lang="pl-PL" sz="3200" dirty="0" smtClean="0">
                <a:solidFill>
                  <a:srgbClr val="FFFF00"/>
                </a:solidFill>
              </a:rPr>
              <a:t>zaokrąglania</a:t>
            </a:r>
            <a:r>
              <a:rPr lang="pl-PL" sz="3200" dirty="0" smtClean="0">
                <a:solidFill>
                  <a:schemeClr val="tx1"/>
                </a:solidFill>
              </a:rPr>
              <a:t> linii prostych i łamanych</a:t>
            </a:r>
          </a:p>
          <a:p>
            <a:pPr lvl="1">
              <a:buFont typeface="Wingdings" panose="05000000000000000000" pitchFamily="2" charset="2"/>
              <a:buChar char="q"/>
            </a:pPr>
            <a:r>
              <a:rPr lang="pl-PL" sz="3200" dirty="0" smtClean="0">
                <a:solidFill>
                  <a:schemeClr val="tx1"/>
                </a:solidFill>
              </a:rPr>
              <a:t>Występują</a:t>
            </a:r>
            <a:r>
              <a:rPr lang="pl-PL" sz="3200" dirty="0" smtClean="0">
                <a:solidFill>
                  <a:schemeClr val="tx2">
                    <a:lumMod val="75000"/>
                  </a:schemeClr>
                </a:solidFill>
              </a:rPr>
              <a:t> odstępy </a:t>
            </a:r>
            <a:r>
              <a:rPr lang="pl-PL" sz="3200" dirty="0" smtClean="0">
                <a:solidFill>
                  <a:schemeClr val="tx1"/>
                </a:solidFill>
              </a:rPr>
              <a:t>pomiędzy wyrazami</a:t>
            </a:r>
          </a:p>
          <a:p>
            <a:pPr marL="365760" lvl="1" indent="0">
              <a:buNone/>
            </a:pPr>
            <a:r>
              <a:rPr lang="pl-PL" dirty="0">
                <a:solidFill>
                  <a:srgbClr val="C00000"/>
                </a:solidFill>
              </a:rPr>
              <a:t>	</a:t>
            </a:r>
            <a:endParaRPr lang="pl-PL" dirty="0" smtClean="0">
              <a:solidFill>
                <a:schemeClr val="tx1"/>
              </a:solidFill>
            </a:endParaRPr>
          </a:p>
        </p:txBody>
      </p:sp>
      <p:sp>
        <p:nvSpPr>
          <p:cNvPr id="3" name="Tytuł 2"/>
          <p:cNvSpPr>
            <a:spLocks noGrp="1"/>
          </p:cNvSpPr>
          <p:nvPr>
            <p:ph type="title"/>
          </p:nvPr>
        </p:nvSpPr>
        <p:spPr/>
        <p:txBody>
          <a:bodyPr/>
          <a:lstStyle/>
          <a:p>
            <a:pPr algn="ctr"/>
            <a:r>
              <a:rPr lang="pl-PL" dirty="0" smtClean="0">
                <a:solidFill>
                  <a:srgbClr val="C00000"/>
                </a:solidFill>
              </a:rPr>
              <a:t>UNCJAŁA</a:t>
            </a:r>
            <a:endParaRPr lang="pl-PL" dirty="0">
              <a:solidFill>
                <a:srgbClr val="C00000"/>
              </a:solidFill>
            </a:endParaRPr>
          </a:p>
        </p:txBody>
      </p:sp>
    </p:spTree>
    <p:extLst>
      <p:ext uri="{BB962C8B-B14F-4D97-AF65-F5344CB8AC3E}">
        <p14:creationId xmlns:p14="http://schemas.microsoft.com/office/powerpoint/2010/main" val="2481174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755" y="1524000"/>
            <a:ext cx="7464489" cy="4572000"/>
          </a:xfrm>
        </p:spPr>
      </p:pic>
      <p:sp>
        <p:nvSpPr>
          <p:cNvPr id="3" name="Tytuł 2"/>
          <p:cNvSpPr>
            <a:spLocks noGrp="1"/>
          </p:cNvSpPr>
          <p:nvPr>
            <p:ph type="title"/>
          </p:nvPr>
        </p:nvSpPr>
        <p:spPr/>
        <p:txBody>
          <a:bodyPr/>
          <a:lstStyle/>
          <a:p>
            <a:pPr algn="ctr"/>
            <a:r>
              <a:rPr lang="pl-PL" dirty="0" smtClean="0">
                <a:solidFill>
                  <a:srgbClr val="C00000"/>
                </a:solidFill>
              </a:rPr>
              <a:t>UNCJAŁA</a:t>
            </a:r>
            <a:endParaRPr lang="pl-PL" dirty="0">
              <a:solidFill>
                <a:srgbClr val="C00000"/>
              </a:solidFill>
            </a:endParaRPr>
          </a:p>
        </p:txBody>
      </p:sp>
    </p:spTree>
    <p:extLst>
      <p:ext uri="{BB962C8B-B14F-4D97-AF65-F5344CB8AC3E}">
        <p14:creationId xmlns:p14="http://schemas.microsoft.com/office/powerpoint/2010/main" val="482893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5008" y="1844824"/>
            <a:ext cx="8928992" cy="4857328"/>
          </a:xfrm>
        </p:spPr>
        <p:txBody>
          <a:bodyPr>
            <a:normAutofit/>
          </a:bodyPr>
          <a:lstStyle/>
          <a:p>
            <a:pPr lvl="1">
              <a:buFont typeface="Wingdings" panose="05000000000000000000" pitchFamily="2" charset="2"/>
              <a:buChar char="q"/>
            </a:pPr>
            <a:r>
              <a:rPr lang="pl-PL" sz="3200" dirty="0" err="1" smtClean="0">
                <a:solidFill>
                  <a:srgbClr val="C00000"/>
                </a:solidFill>
              </a:rPr>
              <a:t>Kurrenta</a:t>
            </a:r>
            <a:r>
              <a:rPr lang="pl-PL" sz="3200" dirty="0" smtClean="0">
                <a:solidFill>
                  <a:schemeClr val="tx1"/>
                </a:solidFill>
              </a:rPr>
              <a:t> - pismo </a:t>
            </a:r>
            <a:r>
              <a:rPr lang="pl-PL" sz="3200" dirty="0" smtClean="0">
                <a:solidFill>
                  <a:srgbClr val="FFFF00"/>
                </a:solidFill>
              </a:rPr>
              <a:t>pospieszne</a:t>
            </a:r>
            <a:r>
              <a:rPr lang="pl-PL" sz="3200" dirty="0" smtClean="0">
                <a:solidFill>
                  <a:schemeClr val="tx1"/>
                </a:solidFill>
              </a:rPr>
              <a:t> </a:t>
            </a:r>
          </a:p>
          <a:p>
            <a:pPr lvl="1">
              <a:buFont typeface="Wingdings" panose="05000000000000000000" pitchFamily="2" charset="2"/>
              <a:buChar char="q"/>
            </a:pPr>
            <a:r>
              <a:rPr lang="pl-PL" sz="3200" dirty="0" smtClean="0">
                <a:solidFill>
                  <a:srgbClr val="C00000"/>
                </a:solidFill>
              </a:rPr>
              <a:t>Kursywa</a:t>
            </a:r>
            <a:r>
              <a:rPr lang="pl-PL" sz="3200" dirty="0">
                <a:solidFill>
                  <a:schemeClr val="tx1"/>
                </a:solidFill>
              </a:rPr>
              <a:t> - pismo </a:t>
            </a:r>
            <a:r>
              <a:rPr lang="pl-PL" sz="3200" dirty="0">
                <a:solidFill>
                  <a:srgbClr val="FFFF00"/>
                </a:solidFill>
              </a:rPr>
              <a:t>pospieszne</a:t>
            </a:r>
            <a:r>
              <a:rPr lang="pl-PL" sz="3200" dirty="0">
                <a:solidFill>
                  <a:schemeClr val="tx1"/>
                </a:solidFill>
              </a:rPr>
              <a:t> </a:t>
            </a:r>
            <a:r>
              <a:rPr lang="pl-PL" sz="3200" dirty="0" err="1" smtClean="0">
                <a:solidFill>
                  <a:schemeClr val="tx1"/>
                </a:solidFill>
              </a:rPr>
              <a:t>minuskulne</a:t>
            </a:r>
            <a:endParaRPr lang="pl-PL" sz="3200" dirty="0" smtClean="0">
              <a:solidFill>
                <a:srgbClr val="C00000"/>
              </a:solidFill>
            </a:endParaRPr>
          </a:p>
          <a:p>
            <a:pPr marL="365760" lvl="1" indent="0">
              <a:buNone/>
            </a:pPr>
            <a:r>
              <a:rPr lang="pl-PL" sz="3200" dirty="0">
                <a:solidFill>
                  <a:schemeClr val="tx1"/>
                </a:solidFill>
              </a:rPr>
              <a:t>	</a:t>
            </a:r>
            <a:r>
              <a:rPr lang="pl-PL" sz="3200" dirty="0" smtClean="0">
                <a:solidFill>
                  <a:schemeClr val="tx1"/>
                </a:solidFill>
              </a:rPr>
              <a:t>	</a:t>
            </a:r>
            <a:r>
              <a:rPr lang="pl-PL" sz="3200" dirty="0" smtClean="0">
                <a:solidFill>
                  <a:srgbClr val="C00000"/>
                </a:solidFill>
              </a:rPr>
              <a:t>starsza</a:t>
            </a:r>
            <a:r>
              <a:rPr lang="pl-PL" sz="3200" dirty="0" smtClean="0">
                <a:solidFill>
                  <a:schemeClr val="tx1"/>
                </a:solidFill>
              </a:rPr>
              <a:t> rzymska kursywa – I w. </a:t>
            </a:r>
            <a:r>
              <a:rPr lang="pl-PL" sz="3200" dirty="0" err="1" smtClean="0">
                <a:solidFill>
                  <a:schemeClr val="tx1"/>
                </a:solidFill>
              </a:rPr>
              <a:t>p.n.e</a:t>
            </a:r>
            <a:endParaRPr lang="pl-PL" sz="3200" dirty="0" smtClean="0">
              <a:solidFill>
                <a:schemeClr val="tx1"/>
              </a:solidFill>
            </a:endParaRPr>
          </a:p>
          <a:p>
            <a:pPr marL="365760" lvl="1" indent="0">
              <a:buNone/>
            </a:pPr>
            <a:r>
              <a:rPr lang="pl-PL" sz="3200" dirty="0" smtClean="0">
                <a:solidFill>
                  <a:schemeClr val="tx1"/>
                </a:solidFill>
              </a:rPr>
              <a:t>		</a:t>
            </a:r>
            <a:r>
              <a:rPr lang="pl-PL" sz="3200" dirty="0" smtClean="0">
                <a:solidFill>
                  <a:srgbClr val="C00000"/>
                </a:solidFill>
              </a:rPr>
              <a:t>młodsza</a:t>
            </a:r>
            <a:r>
              <a:rPr lang="pl-PL" sz="3200" dirty="0">
                <a:solidFill>
                  <a:schemeClr val="tx1"/>
                </a:solidFill>
              </a:rPr>
              <a:t> rzymska kursywa </a:t>
            </a:r>
            <a:r>
              <a:rPr lang="pl-PL" sz="3200" dirty="0" smtClean="0">
                <a:solidFill>
                  <a:schemeClr val="tx1"/>
                </a:solidFill>
              </a:rPr>
              <a:t>(kursywa </a:t>
            </a:r>
            <a:r>
              <a:rPr lang="pl-PL" sz="3200" dirty="0" err="1" smtClean="0">
                <a:solidFill>
                  <a:schemeClr val="tx1"/>
                </a:solidFill>
              </a:rPr>
              <a:t>minuskulna</a:t>
            </a:r>
            <a:r>
              <a:rPr lang="pl-PL" sz="3200" dirty="0" smtClean="0">
                <a:solidFill>
                  <a:schemeClr val="tx1"/>
                </a:solidFill>
              </a:rPr>
              <a:t>) – III/IV w.</a:t>
            </a:r>
          </a:p>
          <a:p>
            <a:pPr lvl="1">
              <a:buFont typeface="Wingdings" panose="05000000000000000000" pitchFamily="2" charset="2"/>
              <a:buChar char="q"/>
            </a:pPr>
            <a:r>
              <a:rPr lang="pl-PL" sz="3200" dirty="0" smtClean="0">
                <a:solidFill>
                  <a:schemeClr val="tx1"/>
                </a:solidFill>
              </a:rPr>
              <a:t>Brak odstępów między wyrazami</a:t>
            </a:r>
          </a:p>
          <a:p>
            <a:pPr marL="365760" lvl="1" indent="0">
              <a:buNone/>
            </a:pPr>
            <a:r>
              <a:rPr lang="pl-PL" dirty="0">
                <a:solidFill>
                  <a:srgbClr val="C00000"/>
                </a:solidFill>
              </a:rPr>
              <a:t>	</a:t>
            </a:r>
            <a:endParaRPr lang="pl-PL" dirty="0" smtClean="0">
              <a:solidFill>
                <a:schemeClr val="tx1"/>
              </a:solidFill>
            </a:endParaRPr>
          </a:p>
        </p:txBody>
      </p:sp>
      <p:sp>
        <p:nvSpPr>
          <p:cNvPr id="3" name="Tytuł 2"/>
          <p:cNvSpPr>
            <a:spLocks noGrp="1"/>
          </p:cNvSpPr>
          <p:nvPr>
            <p:ph type="title"/>
          </p:nvPr>
        </p:nvSpPr>
        <p:spPr/>
        <p:txBody>
          <a:bodyPr/>
          <a:lstStyle/>
          <a:p>
            <a:pPr algn="ctr"/>
            <a:r>
              <a:rPr lang="pl-PL" dirty="0" err="1" smtClean="0">
                <a:solidFill>
                  <a:srgbClr val="C00000"/>
                </a:solidFill>
              </a:rPr>
              <a:t>KURRENTA</a:t>
            </a:r>
            <a:r>
              <a:rPr lang="pl-PL" dirty="0" smtClean="0">
                <a:solidFill>
                  <a:srgbClr val="C00000"/>
                </a:solidFill>
              </a:rPr>
              <a:t> i KURSYWA</a:t>
            </a:r>
            <a:endParaRPr lang="pl-PL" dirty="0">
              <a:solidFill>
                <a:srgbClr val="C00000"/>
              </a:solidFill>
            </a:endParaRPr>
          </a:p>
        </p:txBody>
      </p:sp>
    </p:spTree>
    <p:extLst>
      <p:ext uri="{BB962C8B-B14F-4D97-AF65-F5344CB8AC3E}">
        <p14:creationId xmlns:p14="http://schemas.microsoft.com/office/powerpoint/2010/main" val="417339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80">
                                          <p:stCondLst>
                                            <p:cond delay="0"/>
                                          </p:stCondLst>
                                        </p:cTn>
                                        <p:tgtEl>
                                          <p:spTgt spid="2">
                                            <p:txEl>
                                              <p:pRg st="2" end="2"/>
                                            </p:txEl>
                                          </p:spTgt>
                                        </p:tgtEl>
                                      </p:cBhvr>
                                    </p:animEffect>
                                    <p:anim calcmode="lin" valueType="num">
                                      <p:cBhvr>
                                        <p:cTn id="1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2" end="2"/>
                                            </p:txEl>
                                          </p:spTgt>
                                        </p:tgtEl>
                                      </p:cBhvr>
                                      <p:to x="100000" y="60000"/>
                                    </p:animScale>
                                    <p:animScale>
                                      <p:cBhvr>
                                        <p:cTn id="24" dur="166" decel="50000">
                                          <p:stCondLst>
                                            <p:cond delay="676"/>
                                          </p:stCondLst>
                                        </p:cTn>
                                        <p:tgtEl>
                                          <p:spTgt spid="2">
                                            <p:txEl>
                                              <p:pRg st="2" end="2"/>
                                            </p:txEl>
                                          </p:spTgt>
                                        </p:tgtEl>
                                      </p:cBhvr>
                                      <p:to x="100000" y="100000"/>
                                    </p:animScale>
                                    <p:animScale>
                                      <p:cBhvr>
                                        <p:cTn id="25" dur="26">
                                          <p:stCondLst>
                                            <p:cond delay="1312"/>
                                          </p:stCondLst>
                                        </p:cTn>
                                        <p:tgtEl>
                                          <p:spTgt spid="2">
                                            <p:txEl>
                                              <p:pRg st="2" end="2"/>
                                            </p:txEl>
                                          </p:spTgt>
                                        </p:tgtEl>
                                      </p:cBhvr>
                                      <p:to x="100000" y="80000"/>
                                    </p:animScale>
                                    <p:animScale>
                                      <p:cBhvr>
                                        <p:cTn id="26" dur="166" decel="50000">
                                          <p:stCondLst>
                                            <p:cond delay="1338"/>
                                          </p:stCondLst>
                                        </p:cTn>
                                        <p:tgtEl>
                                          <p:spTgt spid="2">
                                            <p:txEl>
                                              <p:pRg st="2" end="2"/>
                                            </p:txEl>
                                          </p:spTgt>
                                        </p:tgtEl>
                                      </p:cBhvr>
                                      <p:to x="100000" y="100000"/>
                                    </p:animScale>
                                    <p:animScale>
                                      <p:cBhvr>
                                        <p:cTn id="27" dur="26">
                                          <p:stCondLst>
                                            <p:cond delay="1642"/>
                                          </p:stCondLst>
                                        </p:cTn>
                                        <p:tgtEl>
                                          <p:spTgt spid="2">
                                            <p:txEl>
                                              <p:pRg st="2" end="2"/>
                                            </p:txEl>
                                          </p:spTgt>
                                        </p:tgtEl>
                                      </p:cBhvr>
                                      <p:to x="100000" y="90000"/>
                                    </p:animScale>
                                    <p:animScale>
                                      <p:cBhvr>
                                        <p:cTn id="28" dur="166" decel="50000">
                                          <p:stCondLst>
                                            <p:cond delay="1668"/>
                                          </p:stCondLst>
                                        </p:cTn>
                                        <p:tgtEl>
                                          <p:spTgt spid="2">
                                            <p:txEl>
                                              <p:pRg st="2" end="2"/>
                                            </p:txEl>
                                          </p:spTgt>
                                        </p:tgtEl>
                                      </p:cBhvr>
                                      <p:to x="100000" y="100000"/>
                                    </p:animScale>
                                    <p:animScale>
                                      <p:cBhvr>
                                        <p:cTn id="29" dur="26">
                                          <p:stCondLst>
                                            <p:cond delay="1808"/>
                                          </p:stCondLst>
                                        </p:cTn>
                                        <p:tgtEl>
                                          <p:spTgt spid="2">
                                            <p:txEl>
                                              <p:pRg st="2" end="2"/>
                                            </p:txEl>
                                          </p:spTgt>
                                        </p:tgtEl>
                                      </p:cBhvr>
                                      <p:to x="100000" y="95000"/>
                                    </p:animScale>
                                    <p:animScale>
                                      <p:cBhvr>
                                        <p:cTn id="30" dur="166" decel="50000">
                                          <p:stCondLst>
                                            <p:cond delay="1834"/>
                                          </p:stCondLst>
                                        </p:cTn>
                                        <p:tgtEl>
                                          <p:spTgt spid="2">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down)">
                                      <p:cBhvr>
                                        <p:cTn id="35" dur="580">
                                          <p:stCondLst>
                                            <p:cond delay="0"/>
                                          </p:stCondLst>
                                        </p:cTn>
                                        <p:tgtEl>
                                          <p:spTgt spid="2">
                                            <p:txEl>
                                              <p:pRg st="3" end="3"/>
                                            </p:txEl>
                                          </p:spTgt>
                                        </p:tgtEl>
                                      </p:cBhvr>
                                    </p:animEffect>
                                    <p:anim calcmode="lin" valueType="num">
                                      <p:cBhvr>
                                        <p:cTn id="3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3" end="3"/>
                                            </p:txEl>
                                          </p:spTgt>
                                        </p:tgtEl>
                                      </p:cBhvr>
                                      <p:to x="100000" y="60000"/>
                                    </p:animScale>
                                    <p:animScale>
                                      <p:cBhvr>
                                        <p:cTn id="42" dur="166" decel="50000">
                                          <p:stCondLst>
                                            <p:cond delay="676"/>
                                          </p:stCondLst>
                                        </p:cTn>
                                        <p:tgtEl>
                                          <p:spTgt spid="2">
                                            <p:txEl>
                                              <p:pRg st="3" end="3"/>
                                            </p:txEl>
                                          </p:spTgt>
                                        </p:tgtEl>
                                      </p:cBhvr>
                                      <p:to x="100000" y="100000"/>
                                    </p:animScale>
                                    <p:animScale>
                                      <p:cBhvr>
                                        <p:cTn id="43" dur="26">
                                          <p:stCondLst>
                                            <p:cond delay="1312"/>
                                          </p:stCondLst>
                                        </p:cTn>
                                        <p:tgtEl>
                                          <p:spTgt spid="2">
                                            <p:txEl>
                                              <p:pRg st="3" end="3"/>
                                            </p:txEl>
                                          </p:spTgt>
                                        </p:tgtEl>
                                      </p:cBhvr>
                                      <p:to x="100000" y="80000"/>
                                    </p:animScale>
                                    <p:animScale>
                                      <p:cBhvr>
                                        <p:cTn id="44" dur="166" decel="50000">
                                          <p:stCondLst>
                                            <p:cond delay="1338"/>
                                          </p:stCondLst>
                                        </p:cTn>
                                        <p:tgtEl>
                                          <p:spTgt spid="2">
                                            <p:txEl>
                                              <p:pRg st="3" end="3"/>
                                            </p:txEl>
                                          </p:spTgt>
                                        </p:tgtEl>
                                      </p:cBhvr>
                                      <p:to x="100000" y="100000"/>
                                    </p:animScale>
                                    <p:animScale>
                                      <p:cBhvr>
                                        <p:cTn id="45" dur="26">
                                          <p:stCondLst>
                                            <p:cond delay="1642"/>
                                          </p:stCondLst>
                                        </p:cTn>
                                        <p:tgtEl>
                                          <p:spTgt spid="2">
                                            <p:txEl>
                                              <p:pRg st="3" end="3"/>
                                            </p:txEl>
                                          </p:spTgt>
                                        </p:tgtEl>
                                      </p:cBhvr>
                                      <p:to x="100000" y="90000"/>
                                    </p:animScale>
                                    <p:animScale>
                                      <p:cBhvr>
                                        <p:cTn id="46" dur="166" decel="50000">
                                          <p:stCondLst>
                                            <p:cond delay="1668"/>
                                          </p:stCondLst>
                                        </p:cTn>
                                        <p:tgtEl>
                                          <p:spTgt spid="2">
                                            <p:txEl>
                                              <p:pRg st="3" end="3"/>
                                            </p:txEl>
                                          </p:spTgt>
                                        </p:tgtEl>
                                      </p:cBhvr>
                                      <p:to x="100000" y="100000"/>
                                    </p:animScale>
                                    <p:animScale>
                                      <p:cBhvr>
                                        <p:cTn id="47" dur="26">
                                          <p:stCondLst>
                                            <p:cond delay="1808"/>
                                          </p:stCondLst>
                                        </p:cTn>
                                        <p:tgtEl>
                                          <p:spTgt spid="2">
                                            <p:txEl>
                                              <p:pRg st="3" end="3"/>
                                            </p:txEl>
                                          </p:spTgt>
                                        </p:tgtEl>
                                      </p:cBhvr>
                                      <p:to x="100000" y="95000"/>
                                    </p:animScale>
                                    <p:animScale>
                                      <p:cBhvr>
                                        <p:cTn id="48" dur="166" decel="50000">
                                          <p:stCondLst>
                                            <p:cond delay="1834"/>
                                          </p:stCondLst>
                                        </p:cTn>
                                        <p:tgtEl>
                                          <p:spTgt spid="2">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circle(in)">
                                      <p:cBhvr>
                                        <p:cTn id="5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4601" y="1988840"/>
            <a:ext cx="6414797" cy="3312368"/>
          </a:xfrm>
        </p:spPr>
      </p:pic>
      <p:sp>
        <p:nvSpPr>
          <p:cNvPr id="3" name="Tytuł 2"/>
          <p:cNvSpPr>
            <a:spLocks noGrp="1"/>
          </p:cNvSpPr>
          <p:nvPr>
            <p:ph type="title"/>
          </p:nvPr>
        </p:nvSpPr>
        <p:spPr/>
        <p:txBody>
          <a:bodyPr/>
          <a:lstStyle/>
          <a:p>
            <a:pPr algn="ctr"/>
            <a:r>
              <a:rPr lang="pl-PL" dirty="0" smtClean="0">
                <a:solidFill>
                  <a:srgbClr val="C00000"/>
                </a:solidFill>
              </a:rPr>
              <a:t>STARSZA KURSYWA RZYMSKA</a:t>
            </a:r>
            <a:endParaRPr lang="pl-PL" dirty="0">
              <a:solidFill>
                <a:srgbClr val="C00000"/>
              </a:solidFill>
            </a:endParaRPr>
          </a:p>
        </p:txBody>
      </p:sp>
      <p:sp>
        <p:nvSpPr>
          <p:cNvPr id="5" name="pole tekstowe 4"/>
          <p:cNvSpPr txBox="1"/>
          <p:nvPr/>
        </p:nvSpPr>
        <p:spPr>
          <a:xfrm>
            <a:off x="2699792" y="5661248"/>
            <a:ext cx="3384376" cy="369332"/>
          </a:xfrm>
          <a:prstGeom prst="rect">
            <a:avLst/>
          </a:prstGeom>
          <a:noFill/>
        </p:spPr>
        <p:txBody>
          <a:bodyPr wrap="square" rtlCol="0">
            <a:spAutoFit/>
          </a:bodyPr>
          <a:lstStyle/>
          <a:p>
            <a:r>
              <a:rPr lang="pl-PL" dirty="0" smtClean="0"/>
              <a:t>Dokument na papirusie I w. n. e.</a:t>
            </a:r>
            <a:endParaRPr lang="pl-PL" dirty="0"/>
          </a:p>
        </p:txBody>
      </p:sp>
    </p:spTree>
    <p:extLst>
      <p:ext uri="{BB962C8B-B14F-4D97-AF65-F5344CB8AC3E}">
        <p14:creationId xmlns:p14="http://schemas.microsoft.com/office/powerpoint/2010/main" val="1913224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2564904"/>
            <a:ext cx="7157947" cy="1885305"/>
          </a:xfrm>
        </p:spPr>
      </p:pic>
      <p:sp>
        <p:nvSpPr>
          <p:cNvPr id="3" name="Tytuł 2"/>
          <p:cNvSpPr>
            <a:spLocks noGrp="1"/>
          </p:cNvSpPr>
          <p:nvPr>
            <p:ph type="title"/>
          </p:nvPr>
        </p:nvSpPr>
        <p:spPr/>
        <p:txBody>
          <a:bodyPr/>
          <a:lstStyle/>
          <a:p>
            <a:pPr algn="ctr"/>
            <a:r>
              <a:rPr lang="pl-PL" dirty="0" smtClean="0">
                <a:solidFill>
                  <a:srgbClr val="C00000"/>
                </a:solidFill>
              </a:rPr>
              <a:t>MŁODSZA </a:t>
            </a:r>
            <a:r>
              <a:rPr lang="pl-PL" dirty="0">
                <a:solidFill>
                  <a:srgbClr val="C00000"/>
                </a:solidFill>
              </a:rPr>
              <a:t>KURSYWA RZYMSKA</a:t>
            </a:r>
            <a:endParaRPr lang="pl-PL" dirty="0"/>
          </a:p>
        </p:txBody>
      </p:sp>
      <p:sp>
        <p:nvSpPr>
          <p:cNvPr id="5" name="pole tekstowe 4"/>
          <p:cNvSpPr txBox="1"/>
          <p:nvPr/>
        </p:nvSpPr>
        <p:spPr>
          <a:xfrm>
            <a:off x="2987824" y="4806950"/>
            <a:ext cx="4320480" cy="369332"/>
          </a:xfrm>
          <a:prstGeom prst="rect">
            <a:avLst/>
          </a:prstGeom>
          <a:noFill/>
        </p:spPr>
        <p:txBody>
          <a:bodyPr wrap="square" rtlCol="0">
            <a:spAutoFit/>
          </a:bodyPr>
          <a:lstStyle/>
          <a:p>
            <a:r>
              <a:rPr lang="pl-PL" dirty="0" smtClean="0"/>
              <a:t>Tekst na papirusie IV w. n. e.</a:t>
            </a:r>
            <a:endParaRPr lang="pl-PL" dirty="0"/>
          </a:p>
        </p:txBody>
      </p:sp>
    </p:spTree>
    <p:extLst>
      <p:ext uri="{BB962C8B-B14F-4D97-AF65-F5344CB8AC3E}">
        <p14:creationId xmlns:p14="http://schemas.microsoft.com/office/powerpoint/2010/main" val="703457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5008" y="2276872"/>
            <a:ext cx="8928992" cy="4857328"/>
          </a:xfrm>
        </p:spPr>
        <p:txBody>
          <a:bodyPr>
            <a:normAutofit/>
          </a:bodyPr>
          <a:lstStyle/>
          <a:p>
            <a:pPr lvl="1">
              <a:buFont typeface="Wingdings" panose="05000000000000000000" pitchFamily="2" charset="2"/>
              <a:buChar char="q"/>
            </a:pPr>
            <a:r>
              <a:rPr lang="pl-PL" sz="4000" dirty="0" smtClean="0">
                <a:solidFill>
                  <a:schemeClr val="tx1"/>
                </a:solidFill>
              </a:rPr>
              <a:t>Pismo </a:t>
            </a:r>
            <a:r>
              <a:rPr lang="pl-PL" sz="4000" dirty="0" smtClean="0">
                <a:solidFill>
                  <a:srgbClr val="FFFF00"/>
                </a:solidFill>
              </a:rPr>
              <a:t>kaligraficzne </a:t>
            </a:r>
            <a:r>
              <a:rPr lang="pl-PL" sz="4000" dirty="0" err="1" smtClean="0">
                <a:solidFill>
                  <a:srgbClr val="FFFF00"/>
                </a:solidFill>
              </a:rPr>
              <a:t>minuskulne</a:t>
            </a:r>
            <a:endParaRPr lang="pl-PL" sz="4000" dirty="0" smtClean="0">
              <a:solidFill>
                <a:schemeClr val="tx1"/>
              </a:solidFill>
            </a:endParaRPr>
          </a:p>
          <a:p>
            <a:pPr lvl="1">
              <a:buFont typeface="Wingdings" panose="05000000000000000000" pitchFamily="2" charset="2"/>
              <a:buChar char="q"/>
            </a:pPr>
            <a:r>
              <a:rPr lang="pl-PL" sz="4000" dirty="0" smtClean="0">
                <a:solidFill>
                  <a:schemeClr val="tx1"/>
                </a:solidFill>
              </a:rPr>
              <a:t>Rozwija się w IV i V w. </a:t>
            </a:r>
            <a:r>
              <a:rPr lang="pl-PL" sz="4000" dirty="0" err="1" smtClean="0">
                <a:solidFill>
                  <a:schemeClr val="tx1"/>
                </a:solidFill>
              </a:rPr>
              <a:t>n.e</a:t>
            </a:r>
            <a:endParaRPr lang="pl-PL" sz="4000" dirty="0" smtClean="0">
              <a:solidFill>
                <a:schemeClr val="tx1"/>
              </a:solidFill>
            </a:endParaRPr>
          </a:p>
          <a:p>
            <a:pPr lvl="1">
              <a:buFont typeface="Wingdings" panose="05000000000000000000" pitchFamily="2" charset="2"/>
              <a:buChar char="q"/>
            </a:pPr>
            <a:r>
              <a:rPr lang="pl-PL" sz="4000" dirty="0" smtClean="0">
                <a:solidFill>
                  <a:srgbClr val="FFFF00"/>
                </a:solidFill>
              </a:rPr>
              <a:t>Uncjała</a:t>
            </a:r>
            <a:r>
              <a:rPr lang="pl-PL" sz="4000" dirty="0" smtClean="0">
                <a:solidFill>
                  <a:schemeClr val="tx1"/>
                </a:solidFill>
              </a:rPr>
              <a:t> z wpływami </a:t>
            </a:r>
            <a:r>
              <a:rPr lang="pl-PL" sz="4000" dirty="0" smtClean="0">
                <a:solidFill>
                  <a:srgbClr val="FFFF00"/>
                </a:solidFill>
              </a:rPr>
              <a:t>kursywnymi</a:t>
            </a:r>
          </a:p>
          <a:p>
            <a:pPr lvl="1">
              <a:buFont typeface="Wingdings" panose="05000000000000000000" pitchFamily="2" charset="2"/>
              <a:buChar char="q"/>
            </a:pPr>
            <a:r>
              <a:rPr lang="pl-PL" sz="4000" dirty="0" smtClean="0">
                <a:solidFill>
                  <a:schemeClr val="tx1"/>
                </a:solidFill>
              </a:rPr>
              <a:t>Brak podziału na wyrazy</a:t>
            </a:r>
          </a:p>
          <a:p>
            <a:pPr marL="365760" lvl="1" indent="0">
              <a:buNone/>
            </a:pPr>
            <a:r>
              <a:rPr lang="pl-PL" dirty="0">
                <a:solidFill>
                  <a:srgbClr val="C00000"/>
                </a:solidFill>
              </a:rPr>
              <a:t>	</a:t>
            </a:r>
            <a:endParaRPr lang="pl-PL" dirty="0" smtClean="0">
              <a:solidFill>
                <a:schemeClr val="tx1"/>
              </a:solidFill>
            </a:endParaRPr>
          </a:p>
        </p:txBody>
      </p:sp>
      <p:sp>
        <p:nvSpPr>
          <p:cNvPr id="3" name="Tytuł 2"/>
          <p:cNvSpPr>
            <a:spLocks noGrp="1"/>
          </p:cNvSpPr>
          <p:nvPr>
            <p:ph type="title"/>
          </p:nvPr>
        </p:nvSpPr>
        <p:spPr/>
        <p:txBody>
          <a:bodyPr/>
          <a:lstStyle/>
          <a:p>
            <a:pPr algn="ctr"/>
            <a:r>
              <a:rPr lang="pl-PL" dirty="0" err="1" smtClean="0">
                <a:solidFill>
                  <a:srgbClr val="C00000"/>
                </a:solidFill>
              </a:rPr>
              <a:t>PÓŁUNCJAŁA</a:t>
            </a:r>
            <a:endParaRPr lang="pl-PL" dirty="0">
              <a:solidFill>
                <a:srgbClr val="C00000"/>
              </a:solidFill>
            </a:endParaRPr>
          </a:p>
        </p:txBody>
      </p:sp>
    </p:spTree>
    <p:extLst>
      <p:ext uri="{BB962C8B-B14F-4D97-AF65-F5344CB8AC3E}">
        <p14:creationId xmlns:p14="http://schemas.microsoft.com/office/powerpoint/2010/main" val="542227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988840"/>
            <a:ext cx="6218239" cy="3768253"/>
          </a:xfrm>
        </p:spPr>
      </p:pic>
      <p:sp>
        <p:nvSpPr>
          <p:cNvPr id="3" name="Tytuł 2"/>
          <p:cNvSpPr>
            <a:spLocks noGrp="1"/>
          </p:cNvSpPr>
          <p:nvPr>
            <p:ph type="title"/>
          </p:nvPr>
        </p:nvSpPr>
        <p:spPr/>
        <p:txBody>
          <a:bodyPr/>
          <a:lstStyle/>
          <a:p>
            <a:pPr algn="ctr"/>
            <a:r>
              <a:rPr lang="pl-PL" dirty="0" err="1" smtClean="0">
                <a:solidFill>
                  <a:srgbClr val="C00000"/>
                </a:solidFill>
              </a:rPr>
              <a:t>PÓŁUNCJAŁA</a:t>
            </a:r>
            <a:endParaRPr lang="pl-PL" dirty="0">
              <a:solidFill>
                <a:srgbClr val="C00000"/>
              </a:solidFill>
            </a:endParaRPr>
          </a:p>
        </p:txBody>
      </p:sp>
    </p:spTree>
    <p:extLst>
      <p:ext uri="{BB962C8B-B14F-4D97-AF65-F5344CB8AC3E}">
        <p14:creationId xmlns:p14="http://schemas.microsoft.com/office/powerpoint/2010/main" val="2728819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2132856"/>
            <a:ext cx="8229600" cy="4572000"/>
          </a:xfrm>
        </p:spPr>
        <p:txBody>
          <a:bodyPr>
            <a:normAutofit/>
          </a:bodyPr>
          <a:lstStyle/>
          <a:p>
            <a:r>
              <a:rPr lang="pl-PL" sz="3200" dirty="0" smtClean="0">
                <a:solidFill>
                  <a:srgbClr val="C00000"/>
                </a:solidFill>
              </a:rPr>
              <a:t>Kapitała, uncjała i </a:t>
            </a:r>
            <a:r>
              <a:rPr lang="pl-PL" sz="3200" dirty="0" err="1" smtClean="0">
                <a:solidFill>
                  <a:srgbClr val="C00000"/>
                </a:solidFill>
              </a:rPr>
              <a:t>półuncjała</a:t>
            </a:r>
            <a:r>
              <a:rPr lang="pl-PL" sz="3200" dirty="0" smtClean="0">
                <a:solidFill>
                  <a:srgbClr val="C00000"/>
                </a:solidFill>
              </a:rPr>
              <a:t> </a:t>
            </a:r>
            <a:r>
              <a:rPr lang="pl-PL" sz="3200" dirty="0" smtClean="0"/>
              <a:t>– pisma kaligraficzne, służące do pisania ekskluzywnych ksiąg</a:t>
            </a:r>
          </a:p>
          <a:p>
            <a:r>
              <a:rPr lang="pl-PL" sz="3200" dirty="0" smtClean="0">
                <a:solidFill>
                  <a:srgbClr val="C00000"/>
                </a:solidFill>
              </a:rPr>
              <a:t>Kursywa </a:t>
            </a:r>
            <a:r>
              <a:rPr lang="pl-PL" sz="3200" dirty="0" err="1" smtClean="0">
                <a:solidFill>
                  <a:srgbClr val="C00000"/>
                </a:solidFill>
              </a:rPr>
              <a:t>minuskulna</a:t>
            </a:r>
            <a:r>
              <a:rPr lang="pl-PL" sz="3200" dirty="0" smtClean="0">
                <a:solidFill>
                  <a:srgbClr val="C00000"/>
                </a:solidFill>
              </a:rPr>
              <a:t> </a:t>
            </a:r>
            <a:r>
              <a:rPr lang="pl-PL" sz="3200" dirty="0" smtClean="0"/>
              <a:t>– rzadsza w księgach – miała szersze zastosowanie w kancelariach do pisania dokumentów itp.</a:t>
            </a:r>
            <a:endParaRPr lang="pl-PL" sz="3200" dirty="0"/>
          </a:p>
        </p:txBody>
      </p:sp>
      <p:sp>
        <p:nvSpPr>
          <p:cNvPr id="3" name="Tytuł 2"/>
          <p:cNvSpPr>
            <a:spLocks noGrp="1"/>
          </p:cNvSpPr>
          <p:nvPr>
            <p:ph type="title"/>
          </p:nvPr>
        </p:nvSpPr>
        <p:spPr/>
        <p:txBody>
          <a:bodyPr/>
          <a:lstStyle/>
          <a:p>
            <a:pPr algn="ctr"/>
            <a:r>
              <a:rPr lang="pl-PL" dirty="0" smtClean="0">
                <a:solidFill>
                  <a:srgbClr val="C00000"/>
                </a:solidFill>
              </a:rPr>
              <a:t>PODSUMOWANIE</a:t>
            </a:r>
            <a:endParaRPr lang="pl-PL" dirty="0">
              <a:solidFill>
                <a:srgbClr val="C00000"/>
              </a:solidFill>
            </a:endParaRPr>
          </a:p>
        </p:txBody>
      </p:sp>
    </p:spTree>
    <p:extLst>
      <p:ext uri="{BB962C8B-B14F-4D97-AF65-F5344CB8AC3E}">
        <p14:creationId xmlns:p14="http://schemas.microsoft.com/office/powerpoint/2010/main" val="8918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C00000"/>
                </a:solidFill>
              </a:rPr>
              <a:t>MATERIAŁ</a:t>
            </a:r>
            <a:r>
              <a:rPr lang="pl-PL" dirty="0" smtClean="0"/>
              <a:t> PISARSKI</a:t>
            </a:r>
            <a:endParaRPr lang="pl-PL" dirty="0"/>
          </a:p>
        </p:txBody>
      </p:sp>
      <p:sp>
        <p:nvSpPr>
          <p:cNvPr id="4" name="pole tekstowe 3"/>
          <p:cNvSpPr txBox="1"/>
          <p:nvPr/>
        </p:nvSpPr>
        <p:spPr>
          <a:xfrm>
            <a:off x="539552" y="2348880"/>
            <a:ext cx="8280920" cy="2862322"/>
          </a:xfrm>
          <a:prstGeom prst="rect">
            <a:avLst/>
          </a:prstGeom>
          <a:noFill/>
        </p:spPr>
        <p:txBody>
          <a:bodyPr wrap="square" rtlCol="0">
            <a:spAutoFit/>
          </a:bodyPr>
          <a:lstStyle/>
          <a:p>
            <a:pPr marL="742950" indent="-742950">
              <a:buAutoNum type="arabicPeriod"/>
            </a:pPr>
            <a:r>
              <a:rPr lang="pl-PL" sz="3600" dirty="0" smtClean="0">
                <a:solidFill>
                  <a:schemeClr val="bg1"/>
                </a:solidFill>
              </a:rPr>
              <a:t>Kamień, metal, glina, kości, drewno</a:t>
            </a:r>
          </a:p>
          <a:p>
            <a:pPr marL="742950" indent="-742950">
              <a:buAutoNum type="arabicPeriod"/>
            </a:pPr>
            <a:r>
              <a:rPr lang="pl-PL" sz="3600" dirty="0" smtClean="0">
                <a:solidFill>
                  <a:schemeClr val="bg1"/>
                </a:solidFill>
              </a:rPr>
              <a:t>Tabliczki woskowe</a:t>
            </a:r>
          </a:p>
          <a:p>
            <a:pPr marL="742950" indent="-742950">
              <a:buAutoNum type="arabicPeriod"/>
            </a:pPr>
            <a:r>
              <a:rPr lang="pl-PL" sz="3600" dirty="0" smtClean="0">
                <a:solidFill>
                  <a:schemeClr val="bg1"/>
                </a:solidFill>
              </a:rPr>
              <a:t>Papirus</a:t>
            </a:r>
          </a:p>
          <a:p>
            <a:pPr marL="742950" indent="-742950">
              <a:buAutoNum type="arabicPeriod"/>
            </a:pPr>
            <a:r>
              <a:rPr lang="pl-PL" sz="3600" dirty="0" smtClean="0">
                <a:solidFill>
                  <a:schemeClr val="bg1"/>
                </a:solidFill>
              </a:rPr>
              <a:t>Pergamin</a:t>
            </a:r>
          </a:p>
          <a:p>
            <a:pPr marL="742950" indent="-742950">
              <a:buAutoNum type="arabicPeriod"/>
            </a:pPr>
            <a:r>
              <a:rPr lang="pl-PL" sz="3600" dirty="0" smtClean="0">
                <a:solidFill>
                  <a:schemeClr val="bg1"/>
                </a:solidFill>
              </a:rPr>
              <a:t>Papier</a:t>
            </a:r>
            <a:endParaRPr lang="pl-PL" sz="3600" dirty="0">
              <a:solidFill>
                <a:schemeClr val="bg1"/>
              </a:solidFill>
            </a:endParaRPr>
          </a:p>
        </p:txBody>
      </p:sp>
    </p:spTree>
    <p:extLst>
      <p:ext uri="{BB962C8B-B14F-4D97-AF65-F5344CB8AC3E}">
        <p14:creationId xmlns:p14="http://schemas.microsoft.com/office/powerpoint/2010/main" val="34951672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r>
              <a:rPr lang="pl-PL" sz="3200" dirty="0" smtClean="0"/>
              <a:t>Określenie wprowadzone przez J. </a:t>
            </a:r>
            <a:r>
              <a:rPr lang="pl-PL" sz="3200" dirty="0" err="1" smtClean="0"/>
              <a:t>Mobillon</a:t>
            </a:r>
            <a:r>
              <a:rPr lang="pl-PL" sz="3200" dirty="0" smtClean="0"/>
              <a:t> (1681)</a:t>
            </a:r>
          </a:p>
          <a:p>
            <a:r>
              <a:rPr lang="pl-PL" sz="3200" dirty="0" smtClean="0"/>
              <a:t>Oznacza </a:t>
            </a:r>
            <a:r>
              <a:rPr lang="pl-PL" sz="3200" dirty="0" smtClean="0">
                <a:solidFill>
                  <a:srgbClr val="FFFF00"/>
                </a:solidFill>
              </a:rPr>
              <a:t>pisma szczepów germańskich </a:t>
            </a:r>
            <a:r>
              <a:rPr lang="pl-PL" sz="3200" dirty="0" smtClean="0"/>
              <a:t>powstałych na gruzach Imperium Rzymskiego  </a:t>
            </a:r>
          </a:p>
          <a:p>
            <a:r>
              <a:rPr lang="pl-PL" sz="3200" dirty="0" smtClean="0"/>
              <a:t>Teza obalona przez </a:t>
            </a:r>
            <a:r>
              <a:rPr lang="pl-PL" sz="3200" dirty="0" err="1" smtClean="0">
                <a:solidFill>
                  <a:srgbClr val="FFFF00"/>
                </a:solidFill>
              </a:rPr>
              <a:t>Scipiona</a:t>
            </a:r>
            <a:r>
              <a:rPr lang="pl-PL" sz="3200" dirty="0" smtClean="0">
                <a:solidFill>
                  <a:srgbClr val="FFFF00"/>
                </a:solidFill>
              </a:rPr>
              <a:t> </a:t>
            </a:r>
            <a:r>
              <a:rPr lang="pl-PL" sz="3200" dirty="0" err="1" smtClean="0">
                <a:solidFill>
                  <a:srgbClr val="FFFF00"/>
                </a:solidFill>
              </a:rPr>
              <a:t>Maffei</a:t>
            </a:r>
            <a:r>
              <a:rPr lang="pl-PL" sz="3200" dirty="0" smtClean="0">
                <a:solidFill>
                  <a:srgbClr val="FFFF00"/>
                </a:solidFill>
              </a:rPr>
              <a:t> </a:t>
            </a:r>
            <a:r>
              <a:rPr lang="pl-PL" sz="3200" dirty="0" smtClean="0"/>
              <a:t>(1732)</a:t>
            </a:r>
          </a:p>
          <a:p>
            <a:r>
              <a:rPr lang="pl-PL" sz="3200" dirty="0" smtClean="0"/>
              <a:t>Dzisiejsze badania nad pismem w epoce </a:t>
            </a:r>
            <a:r>
              <a:rPr lang="pl-PL" sz="3200" dirty="0" err="1" smtClean="0"/>
              <a:t>przedkarolińskiej</a:t>
            </a:r>
            <a:r>
              <a:rPr lang="pl-PL" sz="3200" dirty="0" smtClean="0"/>
              <a:t> – wykrywanie centrów pisarskich</a:t>
            </a:r>
            <a:endParaRPr lang="pl-PL" sz="3200" dirty="0"/>
          </a:p>
        </p:txBody>
      </p:sp>
      <p:sp>
        <p:nvSpPr>
          <p:cNvPr id="3" name="Tytuł 2"/>
          <p:cNvSpPr>
            <a:spLocks noGrp="1"/>
          </p:cNvSpPr>
          <p:nvPr>
            <p:ph type="title"/>
          </p:nvPr>
        </p:nvSpPr>
        <p:spPr/>
        <p:txBody>
          <a:bodyPr/>
          <a:lstStyle/>
          <a:p>
            <a:pPr algn="ctr"/>
            <a:r>
              <a:rPr lang="pl-PL" dirty="0" smtClean="0"/>
              <a:t>TZW. </a:t>
            </a:r>
            <a:r>
              <a:rPr lang="pl-PL" dirty="0" smtClean="0">
                <a:solidFill>
                  <a:srgbClr val="C00000"/>
                </a:solidFill>
              </a:rPr>
              <a:t>PISMA SZCZEPOWE</a:t>
            </a:r>
            <a:endParaRPr lang="pl-PL" dirty="0">
              <a:solidFill>
                <a:srgbClr val="C00000"/>
              </a:solidFill>
            </a:endParaRPr>
          </a:p>
        </p:txBody>
      </p:sp>
    </p:spTree>
    <p:extLst>
      <p:ext uri="{BB962C8B-B14F-4D97-AF65-F5344CB8AC3E}">
        <p14:creationId xmlns:p14="http://schemas.microsoft.com/office/powerpoint/2010/main" val="235822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pPr marL="0" indent="0">
              <a:buNone/>
            </a:pPr>
            <a:r>
              <a:rPr lang="pl-PL" dirty="0" smtClean="0">
                <a:solidFill>
                  <a:srgbClr val="FFFF00"/>
                </a:solidFill>
              </a:rPr>
              <a:t>1. ITALIA</a:t>
            </a:r>
          </a:p>
          <a:p>
            <a:pPr marL="0" indent="0">
              <a:buNone/>
            </a:pPr>
            <a:r>
              <a:rPr lang="pl-PL" dirty="0" err="1" smtClean="0">
                <a:solidFill>
                  <a:srgbClr val="C00000"/>
                </a:solidFill>
              </a:rPr>
              <a:t>Kuriała</a:t>
            </a:r>
            <a:r>
              <a:rPr lang="pl-PL" dirty="0" smtClean="0"/>
              <a:t> (papieska) – pismo kursywne</a:t>
            </a:r>
          </a:p>
          <a:p>
            <a:pPr marL="0" indent="0">
              <a:buNone/>
            </a:pPr>
            <a:r>
              <a:rPr lang="pl-PL" dirty="0"/>
              <a:t>	</a:t>
            </a:r>
            <a:r>
              <a:rPr lang="pl-PL" dirty="0" smtClean="0"/>
              <a:t>pionowy kierunek linii</a:t>
            </a:r>
          </a:p>
          <a:p>
            <a:pPr marL="0" indent="0">
              <a:buNone/>
            </a:pPr>
            <a:r>
              <a:rPr lang="pl-PL" dirty="0" smtClean="0"/>
              <a:t>	szeroka budowa liter</a:t>
            </a:r>
          </a:p>
          <a:p>
            <a:pPr marL="0" indent="0">
              <a:buNone/>
            </a:pPr>
            <a:r>
              <a:rPr lang="pl-PL" dirty="0"/>
              <a:t>	</a:t>
            </a:r>
            <a:r>
              <a:rPr lang="pl-PL" dirty="0" smtClean="0"/>
              <a:t>okrągłe kształty liter</a:t>
            </a:r>
          </a:p>
          <a:p>
            <a:pPr marL="514350" indent="-514350">
              <a:buAutoNum type="alphaLcPeriod"/>
            </a:pPr>
            <a:r>
              <a:rPr lang="pl-PL" dirty="0" smtClean="0">
                <a:solidFill>
                  <a:srgbClr val="FFFF00"/>
                </a:solidFill>
              </a:rPr>
              <a:t>Typ wykwintny </a:t>
            </a:r>
            <a:r>
              <a:rPr lang="pl-PL" dirty="0" smtClean="0"/>
              <a:t>(pod wpływem uncjały) (Luka)</a:t>
            </a:r>
          </a:p>
          <a:p>
            <a:pPr marL="514350" indent="-514350">
              <a:buAutoNum type="alphaLcPeriod"/>
            </a:pPr>
            <a:r>
              <a:rPr lang="pl-PL" dirty="0" smtClean="0">
                <a:solidFill>
                  <a:srgbClr val="FFFF00"/>
                </a:solidFill>
              </a:rPr>
              <a:t>Typ powstały z mieszanki </a:t>
            </a:r>
            <a:r>
              <a:rPr lang="pl-PL" dirty="0" err="1" smtClean="0">
                <a:solidFill>
                  <a:srgbClr val="FFFF00"/>
                </a:solidFill>
              </a:rPr>
              <a:t>półuncjały</a:t>
            </a:r>
            <a:r>
              <a:rPr lang="pl-PL" dirty="0" smtClean="0">
                <a:solidFill>
                  <a:srgbClr val="FFFF00"/>
                </a:solidFill>
              </a:rPr>
              <a:t> i kursywy </a:t>
            </a:r>
            <a:r>
              <a:rPr lang="pl-PL" dirty="0" smtClean="0"/>
              <a:t>(Werona)</a:t>
            </a:r>
          </a:p>
          <a:p>
            <a:pPr marL="514350" indent="-514350">
              <a:buAutoNum type="alphaLcPeriod"/>
            </a:pPr>
            <a:r>
              <a:rPr lang="pl-PL" dirty="0">
                <a:solidFill>
                  <a:srgbClr val="FFFF00"/>
                </a:solidFill>
              </a:rPr>
              <a:t>Typ powstały z </a:t>
            </a:r>
            <a:r>
              <a:rPr lang="pl-PL" dirty="0" smtClean="0">
                <a:solidFill>
                  <a:srgbClr val="FFFF00"/>
                </a:solidFill>
              </a:rPr>
              <a:t>kursywy </a:t>
            </a:r>
            <a:r>
              <a:rPr lang="pl-PL" dirty="0" err="1" smtClean="0">
                <a:solidFill>
                  <a:srgbClr val="FFFF00"/>
                </a:solidFill>
              </a:rPr>
              <a:t>minuskulnej</a:t>
            </a:r>
            <a:r>
              <a:rPr lang="pl-PL" dirty="0" smtClean="0">
                <a:solidFill>
                  <a:srgbClr val="FFFF00"/>
                </a:solidFill>
              </a:rPr>
              <a:t> z elementami kaligrafii</a:t>
            </a:r>
            <a:r>
              <a:rPr lang="pl-PL" dirty="0" smtClean="0"/>
              <a:t> (Monte Cassino) </a:t>
            </a:r>
            <a:r>
              <a:rPr lang="pl-PL" dirty="0" smtClean="0">
                <a:latin typeface="Garamond" panose="02020404030301010803" pitchFamily="18" charset="0"/>
              </a:rPr>
              <a:t>→ </a:t>
            </a:r>
            <a:r>
              <a:rPr lang="pl-PL" i="1" dirty="0" err="1" smtClean="0">
                <a:latin typeface="Garamond" panose="02020404030301010803" pitchFamily="18" charset="0"/>
              </a:rPr>
              <a:t>Beneventana</a:t>
            </a:r>
            <a:endParaRPr lang="pl-PL" dirty="0" smtClean="0"/>
          </a:p>
          <a:p>
            <a:pPr marL="514350" indent="-514350">
              <a:buAutoNum type="alphaLcPeriod"/>
            </a:pPr>
            <a:endParaRPr lang="pl-PL" dirty="0" smtClean="0"/>
          </a:p>
          <a:p>
            <a:pPr marL="514350" indent="-514350">
              <a:buAutoNum type="alphaLcPeriod"/>
            </a:pPr>
            <a:endParaRPr lang="pl-PL" dirty="0" smtClean="0"/>
          </a:p>
        </p:txBody>
      </p:sp>
      <p:sp>
        <p:nvSpPr>
          <p:cNvPr id="3" name="Tytuł 2"/>
          <p:cNvSpPr>
            <a:spLocks noGrp="1"/>
          </p:cNvSpPr>
          <p:nvPr>
            <p:ph type="title"/>
          </p:nvPr>
        </p:nvSpPr>
        <p:spPr/>
        <p:txBody>
          <a:bodyPr/>
          <a:lstStyle/>
          <a:p>
            <a:pPr algn="ctr"/>
            <a:r>
              <a:rPr lang="pl-PL" dirty="0" smtClean="0">
                <a:solidFill>
                  <a:srgbClr val="C00000"/>
                </a:solidFill>
              </a:rPr>
              <a:t>CENTRA PISARSKIE </a:t>
            </a:r>
            <a:r>
              <a:rPr lang="pl-PL" dirty="0" smtClean="0"/>
              <a:t>EUROPY</a:t>
            </a:r>
            <a:endParaRPr lang="pl-PL" dirty="0"/>
          </a:p>
        </p:txBody>
      </p:sp>
    </p:spTree>
    <p:extLst>
      <p:ext uri="{BB962C8B-B14F-4D97-AF65-F5344CB8AC3E}">
        <p14:creationId xmlns:p14="http://schemas.microsoft.com/office/powerpoint/2010/main" val="750938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371600"/>
            <a:ext cx="6171153" cy="4572000"/>
          </a:xfrm>
          <a:prstGeom prst="rect">
            <a:avLst/>
          </a:prstGeom>
          <a:ln>
            <a:noFill/>
          </a:ln>
          <a:effectLst>
            <a:softEdge rad="112500"/>
          </a:effectLst>
        </p:spPr>
      </p:pic>
      <p:sp>
        <p:nvSpPr>
          <p:cNvPr id="3" name="Tytuł 2"/>
          <p:cNvSpPr>
            <a:spLocks noGrp="1"/>
          </p:cNvSpPr>
          <p:nvPr>
            <p:ph type="title"/>
          </p:nvPr>
        </p:nvSpPr>
        <p:spPr/>
        <p:txBody>
          <a:bodyPr/>
          <a:lstStyle/>
          <a:p>
            <a:pPr algn="ctr"/>
            <a:r>
              <a:rPr lang="pl-PL" dirty="0" err="1" smtClean="0">
                <a:solidFill>
                  <a:srgbClr val="C00000"/>
                </a:solidFill>
              </a:rPr>
              <a:t>KURIAŁA</a:t>
            </a:r>
            <a:r>
              <a:rPr lang="pl-PL" dirty="0" smtClean="0">
                <a:solidFill>
                  <a:srgbClr val="C00000"/>
                </a:solidFill>
              </a:rPr>
              <a:t> PAPIESKA</a:t>
            </a:r>
            <a:endParaRPr lang="pl-PL" dirty="0">
              <a:solidFill>
                <a:srgbClr val="C00000"/>
              </a:solidFill>
            </a:endParaRPr>
          </a:p>
        </p:txBody>
      </p:sp>
      <p:sp>
        <p:nvSpPr>
          <p:cNvPr id="5" name="pole tekstowe 4"/>
          <p:cNvSpPr txBox="1"/>
          <p:nvPr/>
        </p:nvSpPr>
        <p:spPr>
          <a:xfrm>
            <a:off x="2915816" y="6021288"/>
            <a:ext cx="4248472" cy="369332"/>
          </a:xfrm>
          <a:prstGeom prst="rect">
            <a:avLst/>
          </a:prstGeom>
          <a:noFill/>
        </p:spPr>
        <p:txBody>
          <a:bodyPr wrap="square" rtlCol="0">
            <a:spAutoFit/>
          </a:bodyPr>
          <a:lstStyle/>
          <a:p>
            <a:r>
              <a:rPr lang="pl-PL" dirty="0" smtClean="0"/>
              <a:t>Bulla </a:t>
            </a:r>
            <a:r>
              <a:rPr lang="pl-PL" dirty="0" err="1" smtClean="0"/>
              <a:t>piapieża</a:t>
            </a:r>
            <a:r>
              <a:rPr lang="pl-PL" dirty="0" smtClean="0"/>
              <a:t> Jana VIII z r. 876, Paryż</a:t>
            </a:r>
            <a:endParaRPr lang="pl-PL" dirty="0"/>
          </a:p>
        </p:txBody>
      </p:sp>
    </p:spTree>
    <p:extLst>
      <p:ext uri="{BB962C8B-B14F-4D97-AF65-F5344CB8AC3E}">
        <p14:creationId xmlns:p14="http://schemas.microsoft.com/office/powerpoint/2010/main" val="1842446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60469"/>
            <a:ext cx="8229600" cy="3899062"/>
          </a:xfrm>
        </p:spPr>
      </p:pic>
      <p:sp>
        <p:nvSpPr>
          <p:cNvPr id="3" name="Tytuł 2"/>
          <p:cNvSpPr>
            <a:spLocks noGrp="1"/>
          </p:cNvSpPr>
          <p:nvPr>
            <p:ph type="title"/>
          </p:nvPr>
        </p:nvSpPr>
        <p:spPr/>
        <p:txBody>
          <a:bodyPr/>
          <a:lstStyle/>
          <a:p>
            <a:pPr algn="ctr"/>
            <a:r>
              <a:rPr lang="pl-PL" dirty="0" smtClean="0"/>
              <a:t>PISMO </a:t>
            </a:r>
            <a:r>
              <a:rPr lang="pl-PL" dirty="0" err="1" smtClean="0">
                <a:solidFill>
                  <a:srgbClr val="C00000"/>
                </a:solidFill>
              </a:rPr>
              <a:t>BENEWENCKIE</a:t>
            </a:r>
            <a:endParaRPr lang="pl-PL" dirty="0">
              <a:solidFill>
                <a:srgbClr val="C00000"/>
              </a:solidFill>
            </a:endParaRPr>
          </a:p>
        </p:txBody>
      </p:sp>
      <p:sp>
        <p:nvSpPr>
          <p:cNvPr id="5" name="pole tekstowe 4"/>
          <p:cNvSpPr txBox="1"/>
          <p:nvPr/>
        </p:nvSpPr>
        <p:spPr>
          <a:xfrm>
            <a:off x="2051720" y="5844613"/>
            <a:ext cx="6336704" cy="369332"/>
          </a:xfrm>
          <a:prstGeom prst="rect">
            <a:avLst/>
          </a:prstGeom>
          <a:noFill/>
        </p:spPr>
        <p:txBody>
          <a:bodyPr wrap="square" rtlCol="0">
            <a:spAutoFit/>
          </a:bodyPr>
          <a:lstStyle/>
          <a:p>
            <a:r>
              <a:rPr lang="pl-PL" i="1" dirty="0" smtClean="0"/>
              <a:t>Martyrologium…, </a:t>
            </a:r>
            <a:r>
              <a:rPr lang="pl-PL" dirty="0" smtClean="0"/>
              <a:t>Biblioteka Watykańska, ok. 1087 r.</a:t>
            </a:r>
            <a:endParaRPr lang="pl-PL" i="1" dirty="0"/>
          </a:p>
        </p:txBody>
      </p:sp>
    </p:spTree>
    <p:extLst>
      <p:ext uri="{BB962C8B-B14F-4D97-AF65-F5344CB8AC3E}">
        <p14:creationId xmlns:p14="http://schemas.microsoft.com/office/powerpoint/2010/main" val="4234527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sz="3600" dirty="0" smtClean="0">
                <a:solidFill>
                  <a:srgbClr val="FFFF00"/>
                </a:solidFill>
              </a:rPr>
              <a:t>2. HISZPANIA</a:t>
            </a:r>
          </a:p>
          <a:p>
            <a:pPr marL="0" indent="0">
              <a:buNone/>
            </a:pPr>
            <a:r>
              <a:rPr lang="pl-PL" sz="3600" dirty="0" smtClean="0">
                <a:solidFill>
                  <a:srgbClr val="C00000"/>
                </a:solidFill>
              </a:rPr>
              <a:t>młodsza kursywa rzymska</a:t>
            </a:r>
            <a:r>
              <a:rPr lang="pl-PL" sz="3600" dirty="0" smtClean="0"/>
              <a:t> (</a:t>
            </a:r>
            <a:r>
              <a:rPr lang="pl-PL" sz="3600" dirty="0" err="1" smtClean="0"/>
              <a:t>minuskulna</a:t>
            </a:r>
            <a:r>
              <a:rPr lang="pl-PL" sz="3600" dirty="0" smtClean="0"/>
              <a:t>) z dużą ilością ligatur (trudna do odczytania) – pismo dokumentalne</a:t>
            </a:r>
          </a:p>
          <a:p>
            <a:pPr marL="0" indent="0">
              <a:buNone/>
            </a:pPr>
            <a:endParaRPr lang="pl-PL" sz="3600" dirty="0" smtClean="0"/>
          </a:p>
          <a:p>
            <a:pPr marL="0" indent="0">
              <a:buNone/>
            </a:pPr>
            <a:r>
              <a:rPr lang="pl-PL" sz="3600" dirty="0" smtClean="0">
                <a:solidFill>
                  <a:srgbClr val="C00000"/>
                </a:solidFill>
              </a:rPr>
              <a:t>pismo bardziej kaligraficzne</a:t>
            </a:r>
            <a:r>
              <a:rPr lang="pl-PL" sz="3600" dirty="0" smtClean="0"/>
              <a:t> z mniejszą ilością ligatur – pismo książkowe</a:t>
            </a:r>
          </a:p>
          <a:p>
            <a:pPr marL="514350" indent="-514350">
              <a:buAutoNum type="alphaLcPeriod"/>
            </a:pPr>
            <a:endParaRPr lang="pl-PL" dirty="0" smtClean="0"/>
          </a:p>
        </p:txBody>
      </p:sp>
      <p:sp>
        <p:nvSpPr>
          <p:cNvPr id="3" name="Tytuł 2"/>
          <p:cNvSpPr>
            <a:spLocks noGrp="1"/>
          </p:cNvSpPr>
          <p:nvPr>
            <p:ph type="title"/>
          </p:nvPr>
        </p:nvSpPr>
        <p:spPr/>
        <p:txBody>
          <a:bodyPr/>
          <a:lstStyle/>
          <a:p>
            <a:pPr algn="ctr"/>
            <a:r>
              <a:rPr lang="pl-PL" dirty="0" smtClean="0">
                <a:solidFill>
                  <a:srgbClr val="C00000"/>
                </a:solidFill>
              </a:rPr>
              <a:t>CENTRA PISARSKIE </a:t>
            </a:r>
            <a:r>
              <a:rPr lang="pl-PL" dirty="0" smtClean="0"/>
              <a:t>EUROPY</a:t>
            </a:r>
            <a:endParaRPr lang="pl-PL" dirty="0"/>
          </a:p>
        </p:txBody>
      </p:sp>
    </p:spTree>
    <p:extLst>
      <p:ext uri="{BB962C8B-B14F-4D97-AF65-F5344CB8AC3E}">
        <p14:creationId xmlns:p14="http://schemas.microsoft.com/office/powerpoint/2010/main" val="2556031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sz="3600" dirty="0" smtClean="0">
                <a:solidFill>
                  <a:srgbClr val="FFFF00"/>
                </a:solidFill>
              </a:rPr>
              <a:t>3. FRANCJA</a:t>
            </a:r>
          </a:p>
          <a:p>
            <a:pPr marL="0" indent="0">
              <a:buNone/>
            </a:pPr>
            <a:r>
              <a:rPr lang="pl-PL" sz="2800" dirty="0" smtClean="0">
                <a:solidFill>
                  <a:srgbClr val="C00000"/>
                </a:solidFill>
              </a:rPr>
              <a:t>pismo merowińskie – </a:t>
            </a:r>
            <a:r>
              <a:rPr lang="pl-PL" sz="2800" dirty="0" smtClean="0"/>
              <a:t>kursywa kancelaryjna (dyplomatyczna)</a:t>
            </a:r>
          </a:p>
          <a:p>
            <a:pPr marL="0" indent="0">
              <a:buNone/>
            </a:pPr>
            <a:endParaRPr lang="pl-PL" sz="2800" dirty="0" smtClean="0"/>
          </a:p>
          <a:p>
            <a:pPr marL="0" indent="0">
              <a:buNone/>
            </a:pPr>
            <a:r>
              <a:rPr lang="pl-PL" sz="2800" dirty="0" smtClean="0"/>
              <a:t> </a:t>
            </a:r>
            <a:r>
              <a:rPr lang="pl-PL" sz="2800" dirty="0" smtClean="0">
                <a:solidFill>
                  <a:srgbClr val="C00000"/>
                </a:solidFill>
              </a:rPr>
              <a:t>rzymska kursywa </a:t>
            </a:r>
            <a:r>
              <a:rPr lang="pl-PL" sz="2800" dirty="0" err="1" smtClean="0">
                <a:solidFill>
                  <a:srgbClr val="C00000"/>
                </a:solidFill>
              </a:rPr>
              <a:t>minuskulna</a:t>
            </a:r>
            <a:r>
              <a:rPr lang="pl-PL" sz="2800" dirty="0" smtClean="0">
                <a:solidFill>
                  <a:srgbClr val="C00000"/>
                </a:solidFill>
              </a:rPr>
              <a:t> </a:t>
            </a:r>
            <a:r>
              <a:rPr lang="pl-PL" sz="2800" dirty="0" smtClean="0"/>
              <a:t>– książkowa</a:t>
            </a:r>
          </a:p>
          <a:p>
            <a:pPr marL="0" indent="0">
              <a:buNone/>
            </a:pPr>
            <a:endParaRPr lang="pl-PL" sz="2800" dirty="0" smtClean="0"/>
          </a:p>
          <a:p>
            <a:pPr marL="0" indent="0">
              <a:buNone/>
            </a:pPr>
            <a:r>
              <a:rPr lang="pl-PL" sz="2800" dirty="0" smtClean="0"/>
              <a:t>pismo </a:t>
            </a:r>
            <a:r>
              <a:rPr lang="pl-PL" sz="2800" dirty="0" err="1" smtClean="0">
                <a:solidFill>
                  <a:srgbClr val="C00000"/>
                </a:solidFill>
              </a:rPr>
              <a:t>korbejskie</a:t>
            </a:r>
            <a:r>
              <a:rPr lang="pl-PL" sz="2800" dirty="0" smtClean="0"/>
              <a:t> (</a:t>
            </a:r>
            <a:r>
              <a:rPr lang="pl-PL" sz="2800" i="1" dirty="0" err="1" smtClean="0"/>
              <a:t>Leutchar-type</a:t>
            </a:r>
            <a:r>
              <a:rPr lang="pl-PL" sz="2800" i="1" dirty="0" smtClean="0"/>
              <a:t>) – </a:t>
            </a:r>
            <a:r>
              <a:rPr lang="pl-PL" sz="2800" dirty="0" smtClean="0"/>
              <a:t>minuskuła </a:t>
            </a:r>
            <a:r>
              <a:rPr lang="pl-PL" sz="2800" dirty="0" err="1" smtClean="0"/>
              <a:t>półuncjalna</a:t>
            </a:r>
            <a:r>
              <a:rPr lang="pl-PL" sz="2800" dirty="0" smtClean="0"/>
              <a:t> z elementami pisma karolińskiego</a:t>
            </a:r>
          </a:p>
          <a:p>
            <a:pPr marL="514350" indent="-514350">
              <a:buAutoNum type="alphaLcPeriod"/>
            </a:pPr>
            <a:endParaRPr lang="pl-PL" dirty="0" smtClean="0"/>
          </a:p>
        </p:txBody>
      </p:sp>
      <p:sp>
        <p:nvSpPr>
          <p:cNvPr id="3" name="Tytuł 2"/>
          <p:cNvSpPr>
            <a:spLocks noGrp="1"/>
          </p:cNvSpPr>
          <p:nvPr>
            <p:ph type="title"/>
          </p:nvPr>
        </p:nvSpPr>
        <p:spPr/>
        <p:txBody>
          <a:bodyPr/>
          <a:lstStyle/>
          <a:p>
            <a:pPr algn="ctr"/>
            <a:r>
              <a:rPr lang="pl-PL" dirty="0" smtClean="0">
                <a:solidFill>
                  <a:srgbClr val="C00000"/>
                </a:solidFill>
              </a:rPr>
              <a:t>CENTRA PISARSKIE </a:t>
            </a:r>
            <a:r>
              <a:rPr lang="pl-PL" dirty="0" smtClean="0"/>
              <a:t>EUROPY</a:t>
            </a:r>
            <a:endParaRPr lang="pl-PL" dirty="0"/>
          </a:p>
        </p:txBody>
      </p:sp>
    </p:spTree>
    <p:extLst>
      <p:ext uri="{BB962C8B-B14F-4D97-AF65-F5344CB8AC3E}">
        <p14:creationId xmlns:p14="http://schemas.microsoft.com/office/powerpoint/2010/main" val="2700785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sz="3600" dirty="0" smtClean="0">
                <a:solidFill>
                  <a:srgbClr val="FFFF00"/>
                </a:solidFill>
              </a:rPr>
              <a:t>4. WYSPY BRYTYJSKIE</a:t>
            </a:r>
          </a:p>
          <a:p>
            <a:pPr marL="0" indent="0">
              <a:buNone/>
            </a:pPr>
            <a:r>
              <a:rPr lang="pl-PL" sz="2800" dirty="0" smtClean="0">
                <a:solidFill>
                  <a:srgbClr val="C00000"/>
                </a:solidFill>
              </a:rPr>
              <a:t>pismo merowińskie – </a:t>
            </a:r>
            <a:r>
              <a:rPr lang="pl-PL" sz="2800" dirty="0" smtClean="0"/>
              <a:t>kursywa kancelaryjna (dyplomatyczna)</a:t>
            </a:r>
          </a:p>
          <a:p>
            <a:pPr marL="0" indent="0">
              <a:buNone/>
            </a:pPr>
            <a:endParaRPr lang="pl-PL" sz="2800" dirty="0" smtClean="0"/>
          </a:p>
          <a:p>
            <a:pPr marL="0" indent="0">
              <a:buNone/>
            </a:pPr>
            <a:r>
              <a:rPr lang="pl-PL" sz="2800" dirty="0" smtClean="0"/>
              <a:t> </a:t>
            </a:r>
            <a:r>
              <a:rPr lang="pl-PL" sz="2800" dirty="0" smtClean="0">
                <a:solidFill>
                  <a:srgbClr val="C00000"/>
                </a:solidFill>
              </a:rPr>
              <a:t>rzymska kursywa </a:t>
            </a:r>
            <a:r>
              <a:rPr lang="pl-PL" sz="2800" dirty="0" err="1" smtClean="0">
                <a:solidFill>
                  <a:srgbClr val="C00000"/>
                </a:solidFill>
              </a:rPr>
              <a:t>minuskulna</a:t>
            </a:r>
            <a:r>
              <a:rPr lang="pl-PL" sz="2800" dirty="0" smtClean="0">
                <a:solidFill>
                  <a:srgbClr val="C00000"/>
                </a:solidFill>
              </a:rPr>
              <a:t> </a:t>
            </a:r>
            <a:r>
              <a:rPr lang="pl-PL" sz="2800" dirty="0" smtClean="0"/>
              <a:t>– książkowa</a:t>
            </a:r>
          </a:p>
          <a:p>
            <a:pPr marL="0" indent="0">
              <a:buNone/>
            </a:pPr>
            <a:endParaRPr lang="pl-PL" sz="2800" dirty="0" smtClean="0"/>
          </a:p>
          <a:p>
            <a:pPr marL="0" indent="0">
              <a:buNone/>
            </a:pPr>
            <a:r>
              <a:rPr lang="pl-PL" sz="2800" dirty="0" smtClean="0"/>
              <a:t>pismo </a:t>
            </a:r>
            <a:r>
              <a:rPr lang="pl-PL" sz="2800" dirty="0" err="1" smtClean="0">
                <a:solidFill>
                  <a:srgbClr val="C00000"/>
                </a:solidFill>
              </a:rPr>
              <a:t>korbejskie</a:t>
            </a:r>
            <a:r>
              <a:rPr lang="pl-PL" sz="2800" dirty="0" smtClean="0"/>
              <a:t> (</a:t>
            </a:r>
            <a:r>
              <a:rPr lang="pl-PL" sz="2800" i="1" dirty="0" err="1" smtClean="0"/>
              <a:t>Leutchar-type</a:t>
            </a:r>
            <a:r>
              <a:rPr lang="pl-PL" sz="2800" i="1" dirty="0" smtClean="0"/>
              <a:t>) – </a:t>
            </a:r>
            <a:r>
              <a:rPr lang="pl-PL" sz="2800" dirty="0" smtClean="0"/>
              <a:t>minuskuła </a:t>
            </a:r>
            <a:r>
              <a:rPr lang="pl-PL" sz="2800" dirty="0" err="1" smtClean="0"/>
              <a:t>półuncjalna</a:t>
            </a:r>
            <a:r>
              <a:rPr lang="pl-PL" sz="2800" dirty="0" smtClean="0"/>
              <a:t> z elementami pisma karolińskiego</a:t>
            </a:r>
          </a:p>
          <a:p>
            <a:pPr marL="514350" indent="-514350">
              <a:buAutoNum type="alphaLcPeriod"/>
            </a:pPr>
            <a:endParaRPr lang="pl-PL" dirty="0" smtClean="0"/>
          </a:p>
        </p:txBody>
      </p:sp>
      <p:sp>
        <p:nvSpPr>
          <p:cNvPr id="3" name="Tytuł 2"/>
          <p:cNvSpPr>
            <a:spLocks noGrp="1"/>
          </p:cNvSpPr>
          <p:nvPr>
            <p:ph type="title"/>
          </p:nvPr>
        </p:nvSpPr>
        <p:spPr/>
        <p:txBody>
          <a:bodyPr/>
          <a:lstStyle/>
          <a:p>
            <a:pPr algn="ctr"/>
            <a:r>
              <a:rPr lang="pl-PL" dirty="0" smtClean="0">
                <a:solidFill>
                  <a:srgbClr val="C00000"/>
                </a:solidFill>
              </a:rPr>
              <a:t>CENTRA PISARSKIE </a:t>
            </a:r>
            <a:r>
              <a:rPr lang="pl-PL" dirty="0" smtClean="0"/>
              <a:t>EUROPY</a:t>
            </a:r>
            <a:endParaRPr lang="pl-PL" dirty="0"/>
          </a:p>
        </p:txBody>
      </p:sp>
    </p:spTree>
    <p:extLst>
      <p:ext uri="{BB962C8B-B14F-4D97-AF65-F5344CB8AC3E}">
        <p14:creationId xmlns:p14="http://schemas.microsoft.com/office/powerpoint/2010/main" val="324670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C00000"/>
                </a:solidFill>
              </a:rPr>
              <a:t>TABLICZKI WOSKOWE</a:t>
            </a:r>
            <a:endParaRPr lang="pl-PL" dirty="0">
              <a:solidFill>
                <a:srgbClr val="C00000"/>
              </a:solidFill>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556792"/>
            <a:ext cx="7357469" cy="4134197"/>
          </a:xfrm>
          <a:prstGeom prst="rect">
            <a:avLst/>
          </a:prstGeom>
          <a:ln>
            <a:noFill/>
          </a:ln>
          <a:effectLst>
            <a:softEdge rad="112500"/>
          </a:effectLst>
        </p:spPr>
      </p:pic>
      <p:sp>
        <p:nvSpPr>
          <p:cNvPr id="4" name="pole tekstowe 3"/>
          <p:cNvSpPr txBox="1"/>
          <p:nvPr/>
        </p:nvSpPr>
        <p:spPr>
          <a:xfrm>
            <a:off x="329854" y="6021288"/>
            <a:ext cx="8640960" cy="369332"/>
          </a:xfrm>
          <a:prstGeom prst="rect">
            <a:avLst/>
          </a:prstGeom>
          <a:noFill/>
        </p:spPr>
        <p:txBody>
          <a:bodyPr wrap="square" rtlCol="0">
            <a:spAutoFit/>
          </a:bodyPr>
          <a:lstStyle/>
          <a:p>
            <a:r>
              <a:rPr lang="pl-PL" dirty="0" smtClean="0"/>
              <a:t>Średniowieczne tabliczki woskowe znalezione podczas wykopalisk w Elblągu, XV w.</a:t>
            </a:r>
            <a:endParaRPr lang="pl-PL" dirty="0"/>
          </a:p>
        </p:txBody>
      </p:sp>
    </p:spTree>
    <p:extLst>
      <p:ext uri="{BB962C8B-B14F-4D97-AF65-F5344CB8AC3E}">
        <p14:creationId xmlns:p14="http://schemas.microsoft.com/office/powerpoint/2010/main" val="1686143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1462" y="1524000"/>
            <a:ext cx="7621075" cy="4572000"/>
          </a:xfrm>
          <a:prstGeom prst="rect">
            <a:avLst/>
          </a:prstGeom>
          <a:ln>
            <a:noFill/>
          </a:ln>
          <a:effectLst>
            <a:softEdge rad="112500"/>
          </a:effectLst>
        </p:spPr>
      </p:pic>
      <p:sp>
        <p:nvSpPr>
          <p:cNvPr id="3" name="Tytuł 2"/>
          <p:cNvSpPr>
            <a:spLocks noGrp="1"/>
          </p:cNvSpPr>
          <p:nvPr>
            <p:ph type="title"/>
          </p:nvPr>
        </p:nvSpPr>
        <p:spPr/>
        <p:txBody>
          <a:bodyPr/>
          <a:lstStyle/>
          <a:p>
            <a:pPr algn="ctr"/>
            <a:r>
              <a:rPr lang="pl-PL" dirty="0" smtClean="0">
                <a:solidFill>
                  <a:srgbClr val="C00000"/>
                </a:solidFill>
              </a:rPr>
              <a:t>KARTA PAPIRUSOWA</a:t>
            </a:r>
            <a:endParaRPr lang="pl-PL" dirty="0">
              <a:solidFill>
                <a:srgbClr val="C00000"/>
              </a:solidFill>
            </a:endParaRPr>
          </a:p>
        </p:txBody>
      </p:sp>
      <p:sp>
        <p:nvSpPr>
          <p:cNvPr id="5" name="pole tekstowe 4"/>
          <p:cNvSpPr txBox="1"/>
          <p:nvPr/>
        </p:nvSpPr>
        <p:spPr>
          <a:xfrm>
            <a:off x="198778" y="6101751"/>
            <a:ext cx="8945222" cy="369332"/>
          </a:xfrm>
          <a:prstGeom prst="rect">
            <a:avLst/>
          </a:prstGeom>
          <a:noFill/>
        </p:spPr>
        <p:txBody>
          <a:bodyPr wrap="square" rtlCol="0">
            <a:spAutoFit/>
          </a:bodyPr>
          <a:lstStyle/>
          <a:p>
            <a:r>
              <a:rPr lang="pl-PL" dirty="0" smtClean="0"/>
              <a:t>Papirus </a:t>
            </a:r>
            <a:r>
              <a:rPr lang="pl-PL" dirty="0" err="1" smtClean="0"/>
              <a:t>Bodmer</a:t>
            </a:r>
            <a:r>
              <a:rPr lang="pl-PL" dirty="0" smtClean="0"/>
              <a:t> VIII, Biblioteka Watykańska, Nowy Testament, św. Paweł 1-2, ok. II-</a:t>
            </a:r>
            <a:r>
              <a:rPr lang="pl-PL" dirty="0" err="1" smtClean="0"/>
              <a:t>IIIw</a:t>
            </a:r>
            <a:r>
              <a:rPr lang="pl-PL" dirty="0" smtClean="0"/>
              <a:t>.</a:t>
            </a:r>
            <a:endParaRPr lang="pl-PL" dirty="0"/>
          </a:p>
        </p:txBody>
      </p:sp>
    </p:spTree>
    <p:extLst>
      <p:ext uri="{BB962C8B-B14F-4D97-AF65-F5344CB8AC3E}">
        <p14:creationId xmlns:p14="http://schemas.microsoft.com/office/powerpoint/2010/main" val="3597584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2313" y="1219195"/>
            <a:ext cx="6499373" cy="4882556"/>
          </a:xfrm>
          <a:prstGeom prst="rect">
            <a:avLst/>
          </a:prstGeom>
          <a:ln>
            <a:noFill/>
          </a:ln>
          <a:effectLst>
            <a:softEdge rad="112500"/>
          </a:effectLst>
        </p:spPr>
      </p:pic>
      <p:sp>
        <p:nvSpPr>
          <p:cNvPr id="3" name="Tytuł 2"/>
          <p:cNvSpPr>
            <a:spLocks noGrp="1"/>
          </p:cNvSpPr>
          <p:nvPr>
            <p:ph type="title"/>
          </p:nvPr>
        </p:nvSpPr>
        <p:spPr>
          <a:xfrm>
            <a:off x="457200" y="152400"/>
            <a:ext cx="8229600" cy="1066795"/>
          </a:xfrm>
        </p:spPr>
        <p:txBody>
          <a:bodyPr/>
          <a:lstStyle/>
          <a:p>
            <a:pPr algn="ctr"/>
            <a:r>
              <a:rPr lang="pl-PL" dirty="0" smtClean="0">
                <a:solidFill>
                  <a:srgbClr val="C00000"/>
                </a:solidFill>
              </a:rPr>
              <a:t>KODEKS PERGAMINOWY</a:t>
            </a:r>
            <a:endParaRPr lang="pl-PL" dirty="0">
              <a:solidFill>
                <a:srgbClr val="C00000"/>
              </a:solidFill>
            </a:endParaRPr>
          </a:p>
        </p:txBody>
      </p:sp>
      <p:sp>
        <p:nvSpPr>
          <p:cNvPr id="5" name="pole tekstowe 4"/>
          <p:cNvSpPr txBox="1"/>
          <p:nvPr/>
        </p:nvSpPr>
        <p:spPr>
          <a:xfrm>
            <a:off x="2601412" y="6096000"/>
            <a:ext cx="3941174" cy="369332"/>
          </a:xfrm>
          <a:prstGeom prst="rect">
            <a:avLst/>
          </a:prstGeom>
          <a:noFill/>
        </p:spPr>
        <p:txBody>
          <a:bodyPr wrap="square" rtlCol="0">
            <a:spAutoFit/>
          </a:bodyPr>
          <a:lstStyle/>
          <a:p>
            <a:r>
              <a:rPr lang="pl-PL" dirty="0" smtClean="0"/>
              <a:t>Kodeks pergaminowy, początek </a:t>
            </a:r>
            <a:r>
              <a:rPr lang="pl-PL" dirty="0" err="1" smtClean="0"/>
              <a:t>XIVw</a:t>
            </a:r>
            <a:r>
              <a:rPr lang="pl-PL" dirty="0" smtClean="0"/>
              <a:t>.</a:t>
            </a:r>
            <a:endParaRPr lang="pl-PL" dirty="0"/>
          </a:p>
        </p:txBody>
      </p:sp>
    </p:spTree>
    <p:extLst>
      <p:ext uri="{BB962C8B-B14F-4D97-AF65-F5344CB8AC3E}">
        <p14:creationId xmlns:p14="http://schemas.microsoft.com/office/powerpoint/2010/main" val="3828131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068309"/>
            <a:ext cx="6373130" cy="4994941"/>
          </a:xfrm>
          <a:prstGeom prst="rect">
            <a:avLst/>
          </a:prstGeom>
          <a:ln>
            <a:noFill/>
          </a:ln>
          <a:effectLst>
            <a:softEdge rad="112500"/>
          </a:effectLst>
        </p:spPr>
      </p:pic>
      <p:sp>
        <p:nvSpPr>
          <p:cNvPr id="3" name="Tytuł 2"/>
          <p:cNvSpPr>
            <a:spLocks noGrp="1"/>
          </p:cNvSpPr>
          <p:nvPr>
            <p:ph type="title"/>
          </p:nvPr>
        </p:nvSpPr>
        <p:spPr>
          <a:xfrm>
            <a:off x="457200" y="152400"/>
            <a:ext cx="8229600" cy="900336"/>
          </a:xfrm>
        </p:spPr>
        <p:txBody>
          <a:bodyPr/>
          <a:lstStyle/>
          <a:p>
            <a:pPr algn="ctr"/>
            <a:r>
              <a:rPr lang="pl-PL" dirty="0" smtClean="0">
                <a:solidFill>
                  <a:srgbClr val="C00000"/>
                </a:solidFill>
              </a:rPr>
              <a:t>KODEKS PAPIEROWY</a:t>
            </a:r>
            <a:endParaRPr lang="pl-PL" dirty="0">
              <a:solidFill>
                <a:srgbClr val="C00000"/>
              </a:solidFill>
            </a:endParaRPr>
          </a:p>
        </p:txBody>
      </p:sp>
      <p:sp>
        <p:nvSpPr>
          <p:cNvPr id="5" name="Prostokąt 4"/>
          <p:cNvSpPr/>
          <p:nvPr/>
        </p:nvSpPr>
        <p:spPr>
          <a:xfrm>
            <a:off x="2699792" y="6165304"/>
            <a:ext cx="3395866" cy="369332"/>
          </a:xfrm>
          <a:prstGeom prst="rect">
            <a:avLst/>
          </a:prstGeom>
        </p:spPr>
        <p:txBody>
          <a:bodyPr wrap="none">
            <a:spAutoFit/>
          </a:bodyPr>
          <a:lstStyle/>
          <a:p>
            <a:r>
              <a:rPr lang="pl-PL" dirty="0"/>
              <a:t>Kodeks </a:t>
            </a:r>
            <a:r>
              <a:rPr lang="pl-PL" dirty="0" smtClean="0"/>
              <a:t>papierowy, koniec </a:t>
            </a:r>
            <a:r>
              <a:rPr lang="pl-PL" dirty="0" err="1" smtClean="0"/>
              <a:t>XVIw</a:t>
            </a:r>
            <a:r>
              <a:rPr lang="pl-PL" dirty="0"/>
              <a:t>.</a:t>
            </a:r>
          </a:p>
        </p:txBody>
      </p:sp>
    </p:spTree>
    <p:extLst>
      <p:ext uri="{BB962C8B-B14F-4D97-AF65-F5344CB8AC3E}">
        <p14:creationId xmlns:p14="http://schemas.microsoft.com/office/powerpoint/2010/main" val="1987951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490</TotalTime>
  <Words>1586</Words>
  <Application>Microsoft Office PowerPoint</Application>
  <PresentationFormat>Pokaz na ekranie (4:3)</PresentationFormat>
  <Paragraphs>302</Paragraphs>
  <Slides>56</Slides>
  <Notes>11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56</vt:i4>
      </vt:variant>
    </vt:vector>
  </HeadingPairs>
  <TitlesOfParts>
    <vt:vector size="64" baseType="lpstr">
      <vt:lpstr>Arial</vt:lpstr>
      <vt:lpstr>Calibri</vt:lpstr>
      <vt:lpstr>Constantia</vt:lpstr>
      <vt:lpstr>Garamond</vt:lpstr>
      <vt:lpstr>Symbol</vt:lpstr>
      <vt:lpstr>Wingdings</vt:lpstr>
      <vt:lpstr>Wingdings 2</vt:lpstr>
      <vt:lpstr>Papier</vt:lpstr>
      <vt:lpstr>PALEOGRAFIA ŁACIŃSKA</vt:lpstr>
      <vt:lpstr>CO TO JEST PALEOGRAFIA?</vt:lpstr>
      <vt:lpstr>ELEMENTY PALEOGRAFII</vt:lpstr>
      <vt:lpstr>SKĄD SIĘ WZIĘŁA PALEOGRAFIA?</vt:lpstr>
      <vt:lpstr>MATERIAŁ PISARSKI</vt:lpstr>
      <vt:lpstr>TABLICZKI WOSKOWE</vt:lpstr>
      <vt:lpstr>KARTA PAPIRUSOWA</vt:lpstr>
      <vt:lpstr>KODEKS PERGAMINOWY</vt:lpstr>
      <vt:lpstr>KODEKS PAPIEROWY</vt:lpstr>
      <vt:lpstr>PRZYBORY PISARSKIE</vt:lpstr>
      <vt:lpstr>RYLEC (Stilus)</vt:lpstr>
      <vt:lpstr>ATRAMENT</vt:lpstr>
      <vt:lpstr>ATRAMENT – SPOSÓB PRODUKCJI</vt:lpstr>
      <vt:lpstr>KTO PRODUKOWAŁ ATRAMENT?</vt:lpstr>
      <vt:lpstr>CZYNNOŚĆ PISANIA</vt:lpstr>
      <vt:lpstr>JAK NAZYWANO PISARZA</vt:lpstr>
      <vt:lpstr>PRZEDSTAWIENIA PISARZY</vt:lpstr>
      <vt:lpstr>PRZEDSTAWIENIA PISARZY</vt:lpstr>
      <vt:lpstr>PRZEDSTAWIENIA PISARZY</vt:lpstr>
      <vt:lpstr>PRZEDSTAWIENIA PISARZY</vt:lpstr>
      <vt:lpstr>KIM BYŁ PISARZ?</vt:lpstr>
      <vt:lpstr>CZY MOŻEMY ROZPOZNAĆ PISARZA?</vt:lpstr>
      <vt:lpstr>PRZYKŁADOWE DOPISKI  W KOLOFONACH</vt:lpstr>
      <vt:lpstr>KOLOFON W MANUSKRYPCIE</vt:lpstr>
      <vt:lpstr>WYTWORY RĘKOPIŚMIENNE</vt:lpstr>
      <vt:lpstr>ZWÓJ CZYLI ROLA</vt:lpstr>
      <vt:lpstr>ZWÓJ PERGAMINOWY</vt:lpstr>
      <vt:lpstr>KSIĘGA CZYLI KODEKS</vt:lpstr>
      <vt:lpstr>BUDOWA KODEKSU</vt:lpstr>
      <vt:lpstr>FORMAT KSIĄG RĘKOPIŚMIENNYCH</vt:lpstr>
      <vt:lpstr>LINIOWANIE KODEKSU</vt:lpstr>
      <vt:lpstr>ZDOBIENIE RĘKOPISU</vt:lpstr>
      <vt:lpstr>FORMY ZDOBIENIA RĘKOPISU</vt:lpstr>
      <vt:lpstr>INICJAŁY</vt:lpstr>
      <vt:lpstr>INICJAŁY</vt:lpstr>
      <vt:lpstr>MINIATURY</vt:lpstr>
      <vt:lpstr>ZDOBIENIA NA MARGINESACH</vt:lpstr>
      <vt:lpstr>DUKTY PISMA</vt:lpstr>
      <vt:lpstr>KAPITAŁA</vt:lpstr>
      <vt:lpstr>KAPITAŁA KWADRATOWA</vt:lpstr>
      <vt:lpstr>KAPITAŁA CHŁOPSKA</vt:lpstr>
      <vt:lpstr>UNCJAŁA</vt:lpstr>
      <vt:lpstr>UNCJAŁA</vt:lpstr>
      <vt:lpstr>KURRENTA i KURSYWA</vt:lpstr>
      <vt:lpstr>STARSZA KURSYWA RZYMSKA</vt:lpstr>
      <vt:lpstr>MŁODSZA KURSYWA RZYMSKA</vt:lpstr>
      <vt:lpstr>PÓŁUNCJAŁA</vt:lpstr>
      <vt:lpstr>PÓŁUNCJAŁA</vt:lpstr>
      <vt:lpstr>PODSUMOWANIE</vt:lpstr>
      <vt:lpstr>TZW. PISMA SZCZEPOWE</vt:lpstr>
      <vt:lpstr>CENTRA PISARSKIE EUROPY</vt:lpstr>
      <vt:lpstr>KURIAŁA PAPIESKA</vt:lpstr>
      <vt:lpstr>PISMO BENEWENCKIE</vt:lpstr>
      <vt:lpstr>CENTRA PISARSKIE EUROPY</vt:lpstr>
      <vt:lpstr>CENTRA PISARSKIE EUROPY</vt:lpstr>
      <vt:lpstr>CENTRA PISARSKIE EUROPY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PALEOGRAFIA ŁACIŃSKA</dc:title>
  <dc:creator>KJZ</dc:creator>
  <cp:lastModifiedBy>Katarzyna</cp:lastModifiedBy>
  <cp:revision>62</cp:revision>
  <dcterms:created xsi:type="dcterms:W3CDTF">2015-01-28T20:39:09Z</dcterms:created>
  <dcterms:modified xsi:type="dcterms:W3CDTF">2015-10-05T18:31:58Z</dcterms:modified>
</cp:coreProperties>
</file>